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21"/>
  </p:notesMasterIdLst>
  <p:sldIdLst>
    <p:sldId id="284" r:id="rId3"/>
    <p:sldId id="287" r:id="rId4"/>
    <p:sldId id="288" r:id="rId5"/>
    <p:sldId id="294" r:id="rId6"/>
    <p:sldId id="295" r:id="rId7"/>
    <p:sldId id="315" r:id="rId8"/>
    <p:sldId id="316" r:id="rId9"/>
    <p:sldId id="317" r:id="rId10"/>
    <p:sldId id="318" r:id="rId11"/>
    <p:sldId id="319" r:id="rId12"/>
    <p:sldId id="320" r:id="rId13"/>
    <p:sldId id="321" r:id="rId14"/>
    <p:sldId id="311" r:id="rId15"/>
    <p:sldId id="310" r:id="rId16"/>
    <p:sldId id="322" r:id="rId17"/>
    <p:sldId id="323" r:id="rId18"/>
    <p:sldId id="324" r:id="rId19"/>
    <p:sldId id="314"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hl" initials="w"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355"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commentAuthors" Target="commentAuthors.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g>
</file>

<file path=ppt/media/image2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4A0556-50FE-49FD-B406-7A622B1EA50A}" type="datetimeFigureOut">
              <a:rPr lang="zh-CN" altLang="en-US" smtClean="0"/>
              <a:t>2021/5/13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573C12-5EE7-42F8-9D99-7685CFE7A86D}" type="slidenum">
              <a:rPr lang="zh-CN" altLang="en-US" smtClean="0"/>
              <a:t>‹#›</a:t>
            </a:fld>
            <a:endParaRPr lang="zh-CN" altLang="en-US"/>
          </a:p>
        </p:txBody>
      </p:sp>
    </p:spTree>
    <p:extLst>
      <p:ext uri="{BB962C8B-B14F-4D97-AF65-F5344CB8AC3E}">
        <p14:creationId xmlns:p14="http://schemas.microsoft.com/office/powerpoint/2010/main" val="28140455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7573C12-5EE7-42F8-9D99-7685CFE7A86D}" type="slidenum">
              <a:rPr lang="zh-CN" altLang="en-US" smtClean="0"/>
              <a:t>1</a:t>
            </a:fld>
            <a:endParaRPr lang="zh-CN" altLang="en-US"/>
          </a:p>
        </p:txBody>
      </p:sp>
    </p:spTree>
    <p:extLst>
      <p:ext uri="{BB962C8B-B14F-4D97-AF65-F5344CB8AC3E}">
        <p14:creationId xmlns:p14="http://schemas.microsoft.com/office/powerpoint/2010/main" val="1749888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8"/>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8565" indent="0" algn="ctr">
              <a:buNone/>
              <a:defRPr>
                <a:solidFill>
                  <a:schemeClr val="tx1">
                    <a:tint val="75000"/>
                  </a:schemeClr>
                </a:solidFill>
              </a:defRPr>
            </a:lvl3pPr>
            <a:lvl4pPr marL="1828165" indent="0" algn="ctr">
              <a:buNone/>
              <a:defRPr>
                <a:solidFill>
                  <a:schemeClr val="tx1">
                    <a:tint val="75000"/>
                  </a:schemeClr>
                </a:solidFill>
              </a:defRPr>
            </a:lvl4pPr>
            <a:lvl5pPr marL="2437765" indent="0" algn="ctr">
              <a:buNone/>
              <a:defRPr>
                <a:solidFill>
                  <a:schemeClr val="tx1">
                    <a:tint val="75000"/>
                  </a:schemeClr>
                </a:solidFill>
              </a:defRPr>
            </a:lvl5pPr>
            <a:lvl6pPr marL="3046730" indent="0" algn="ctr">
              <a:buNone/>
              <a:defRPr>
                <a:solidFill>
                  <a:schemeClr val="tx1">
                    <a:tint val="75000"/>
                  </a:schemeClr>
                </a:solidFill>
              </a:defRPr>
            </a:lvl6pPr>
            <a:lvl7pPr marL="3656330" indent="0" algn="ctr">
              <a:buNone/>
              <a:defRPr>
                <a:solidFill>
                  <a:schemeClr val="tx1">
                    <a:tint val="75000"/>
                  </a:schemeClr>
                </a:solidFill>
              </a:defRPr>
            </a:lvl7pPr>
            <a:lvl8pPr marL="4265930" indent="0" algn="ctr">
              <a:buNone/>
              <a:defRPr>
                <a:solidFill>
                  <a:schemeClr val="tx1">
                    <a:tint val="75000"/>
                  </a:schemeClr>
                </a:solidFill>
              </a:defRPr>
            </a:lvl8pPr>
            <a:lvl9pPr marL="487553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533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8"/>
          </a:xfrm>
        </p:spPr>
        <p:txBody>
          <a:bodyPr anchor="b"/>
          <a:lstStyle>
            <a:lvl1pPr marL="0" indent="0">
              <a:buNone/>
              <a:defRPr sz="2665">
                <a:solidFill>
                  <a:schemeClr val="tx1">
                    <a:tint val="75000"/>
                  </a:schemeClr>
                </a:solidFill>
              </a:defRPr>
            </a:lvl1pPr>
            <a:lvl2pPr marL="609600" indent="0">
              <a:buNone/>
              <a:defRPr sz="2400">
                <a:solidFill>
                  <a:schemeClr val="tx1">
                    <a:tint val="75000"/>
                  </a:schemeClr>
                </a:solidFill>
              </a:defRPr>
            </a:lvl2pPr>
            <a:lvl3pPr marL="1218565" indent="0">
              <a:buNone/>
              <a:defRPr sz="2135">
                <a:solidFill>
                  <a:schemeClr val="tx1">
                    <a:tint val="75000"/>
                  </a:schemeClr>
                </a:solidFill>
              </a:defRPr>
            </a:lvl3pPr>
            <a:lvl4pPr marL="1828165" indent="0">
              <a:buNone/>
              <a:defRPr sz="1865">
                <a:solidFill>
                  <a:schemeClr val="tx1">
                    <a:tint val="75000"/>
                  </a:schemeClr>
                </a:solidFill>
              </a:defRPr>
            </a:lvl4pPr>
            <a:lvl5pPr marL="2437765" indent="0">
              <a:buNone/>
              <a:defRPr sz="1865">
                <a:solidFill>
                  <a:schemeClr val="tx1">
                    <a:tint val="75000"/>
                  </a:schemeClr>
                </a:solidFill>
              </a:defRPr>
            </a:lvl5pPr>
            <a:lvl6pPr marL="3046730" indent="0">
              <a:buNone/>
              <a:defRPr sz="1865">
                <a:solidFill>
                  <a:schemeClr val="tx1">
                    <a:tint val="75000"/>
                  </a:schemeClr>
                </a:solidFill>
              </a:defRPr>
            </a:lvl6pPr>
            <a:lvl7pPr marL="3656330" indent="0">
              <a:buNone/>
              <a:defRPr sz="1865">
                <a:solidFill>
                  <a:schemeClr val="tx1">
                    <a:tint val="75000"/>
                  </a:schemeClr>
                </a:solidFill>
              </a:defRPr>
            </a:lvl7pPr>
            <a:lvl8pPr marL="4265930" indent="0">
              <a:buNone/>
              <a:defRPr sz="1865">
                <a:solidFill>
                  <a:schemeClr val="tx1">
                    <a:tint val="75000"/>
                  </a:schemeClr>
                </a:solidFill>
              </a:defRPr>
            </a:lvl8pPr>
            <a:lvl9pPr marL="4875530" indent="0">
              <a:buNone/>
              <a:defRPr sz="1865">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0"/>
            <a:ext cx="5384800" cy="4525963"/>
          </a:xfrm>
        </p:spPr>
        <p:txBody>
          <a:bodyPr/>
          <a:lstStyle>
            <a:lvl1pPr>
              <a:defRPr sz="3730"/>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0"/>
            <a:ext cx="5384800" cy="4525963"/>
          </a:xfrm>
        </p:spPr>
        <p:txBody>
          <a:bodyPr/>
          <a:lstStyle>
            <a:lvl1pPr>
              <a:defRPr sz="3730"/>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3200" b="1"/>
            </a:lvl1pPr>
            <a:lvl2pPr marL="609600" indent="0">
              <a:buNone/>
              <a:defRPr sz="2665" b="1"/>
            </a:lvl2pPr>
            <a:lvl3pPr marL="1218565" indent="0">
              <a:buNone/>
              <a:defRPr sz="2400" b="1"/>
            </a:lvl3pPr>
            <a:lvl4pPr marL="1828165" indent="0">
              <a:buNone/>
              <a:defRPr sz="2135" b="1"/>
            </a:lvl4pPr>
            <a:lvl5pPr marL="2437765" indent="0">
              <a:buNone/>
              <a:defRPr sz="2135" b="1"/>
            </a:lvl5pPr>
            <a:lvl6pPr marL="3046730" indent="0">
              <a:buNone/>
              <a:defRPr sz="2135" b="1"/>
            </a:lvl6pPr>
            <a:lvl7pPr marL="3656330" indent="0">
              <a:buNone/>
              <a:defRPr sz="2135" b="1"/>
            </a:lvl7pPr>
            <a:lvl8pPr marL="4265930" indent="0">
              <a:buNone/>
              <a:defRPr sz="2135" b="1"/>
            </a:lvl8pPr>
            <a:lvl9pPr marL="4875530" indent="0">
              <a:buNone/>
              <a:defRPr sz="2135" b="1"/>
            </a:lvl9pPr>
          </a:lstStyle>
          <a:p>
            <a:pPr lvl="0"/>
            <a:r>
              <a:rPr lang="zh-CN" altLang="en-US"/>
              <a:t>单击此处编辑母版文本样式</a:t>
            </a:r>
          </a:p>
        </p:txBody>
      </p:sp>
      <p:sp>
        <p:nvSpPr>
          <p:cNvPr id="4" name="内容占位符 3"/>
          <p:cNvSpPr>
            <a:spLocks noGrp="1"/>
          </p:cNvSpPr>
          <p:nvPr>
            <p:ph sz="half" idx="2"/>
          </p:nvPr>
        </p:nvSpPr>
        <p:spPr>
          <a:xfrm>
            <a:off x="609600" y="2174877"/>
            <a:ext cx="5386917"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72" y="1535113"/>
            <a:ext cx="5389033" cy="639762"/>
          </a:xfrm>
        </p:spPr>
        <p:txBody>
          <a:bodyPr anchor="b"/>
          <a:lstStyle>
            <a:lvl1pPr marL="0" indent="0">
              <a:buNone/>
              <a:defRPr sz="3200" b="1"/>
            </a:lvl1pPr>
            <a:lvl2pPr marL="609600" indent="0">
              <a:buNone/>
              <a:defRPr sz="2665" b="1"/>
            </a:lvl2pPr>
            <a:lvl3pPr marL="1218565" indent="0">
              <a:buNone/>
              <a:defRPr sz="2400" b="1"/>
            </a:lvl3pPr>
            <a:lvl4pPr marL="1828165" indent="0">
              <a:buNone/>
              <a:defRPr sz="2135" b="1"/>
            </a:lvl4pPr>
            <a:lvl5pPr marL="2437765" indent="0">
              <a:buNone/>
              <a:defRPr sz="2135" b="1"/>
            </a:lvl5pPr>
            <a:lvl6pPr marL="3046730" indent="0">
              <a:buNone/>
              <a:defRPr sz="2135" b="1"/>
            </a:lvl6pPr>
            <a:lvl7pPr marL="3656330" indent="0">
              <a:buNone/>
              <a:defRPr sz="2135" b="1"/>
            </a:lvl7pPr>
            <a:lvl8pPr marL="4265930" indent="0">
              <a:buNone/>
              <a:defRPr sz="2135" b="1"/>
            </a:lvl8pPr>
            <a:lvl9pPr marL="4875530" indent="0">
              <a:buNone/>
              <a:defRPr sz="2135" b="1"/>
            </a:lvl9pPr>
          </a:lstStyle>
          <a:p>
            <a:pPr lvl="0"/>
            <a:r>
              <a:rPr lang="zh-CN" altLang="en-US"/>
              <a:t>单击此处编辑母版文本样式</a:t>
            </a:r>
          </a:p>
        </p:txBody>
      </p:sp>
      <p:sp>
        <p:nvSpPr>
          <p:cNvPr id="6" name="内容占位符 5"/>
          <p:cNvSpPr>
            <a:spLocks noGrp="1"/>
          </p:cNvSpPr>
          <p:nvPr>
            <p:ph sz="quarter" idx="4"/>
          </p:nvPr>
        </p:nvSpPr>
        <p:spPr>
          <a:xfrm>
            <a:off x="6193372" y="2174877"/>
            <a:ext cx="5389033"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4FF92FA-0269-4683-A43D-DF1830192ED2}" type="slidenum">
              <a:rPr lang="zh-CN" altLang="en-US" smtClean="0"/>
              <a:t>‹#›</a:t>
            </a:fld>
            <a:endParaRPr lang="zh-CN" altLang="en-US"/>
          </a:p>
        </p:txBody>
      </p:sp>
      <p:sp>
        <p:nvSpPr>
          <p:cNvPr id="5" name="矩形 4"/>
          <p:cNvSpPr/>
          <p:nvPr userDrawn="1"/>
        </p:nvSpPr>
        <p:spPr>
          <a:xfrm>
            <a:off x="328181" y="453586"/>
            <a:ext cx="623055" cy="4319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9" rIns="91417" bIns="45709" rtlCol="0" anchor="ctr"/>
          <a:lstStyle/>
          <a:p>
            <a:pPr algn="ctr" defTabSz="914400"/>
            <a:endParaRPr lang="zh-CN" altLang="en-US" sz="1865" dirty="0">
              <a:solidFill>
                <a:srgbClr val="E7E6E6">
                  <a:lumMod val="50000"/>
                </a:srgbClr>
              </a:solidFill>
              <a:cs typeface="+mn-ea"/>
              <a:sym typeface="+mn-lt"/>
            </a:endParaRPr>
          </a:p>
        </p:txBody>
      </p:sp>
      <p:sp>
        <p:nvSpPr>
          <p:cNvPr id="6" name="文本框 37"/>
          <p:cNvSpPr txBox="1"/>
          <p:nvPr userDrawn="1"/>
        </p:nvSpPr>
        <p:spPr>
          <a:xfrm>
            <a:off x="1055441" y="501579"/>
            <a:ext cx="2925754" cy="420542"/>
          </a:xfrm>
          <a:prstGeom prst="rect">
            <a:avLst/>
          </a:prstGeom>
          <a:noFill/>
        </p:spPr>
        <p:txBody>
          <a:bodyPr wrap="none" lIns="91417" tIns="45709" rIns="91417" bIns="45709" rtlCol="0">
            <a:spAutoFit/>
          </a:bodyPr>
          <a:lstStyle/>
          <a:p>
            <a:pPr defTabSz="914400"/>
            <a:r>
              <a:rPr lang="zh-CN" altLang="en-US" sz="2135" dirty="0">
                <a:solidFill>
                  <a:schemeClr val="bg1"/>
                </a:solidFill>
                <a:latin typeface="微软雅黑" panose="020B0503020204020204" pitchFamily="34" charset="-122"/>
                <a:ea typeface="微软雅黑" panose="020B0503020204020204" pitchFamily="34" charset="-122"/>
                <a:cs typeface="+mn-ea"/>
                <a:sym typeface="+mn-lt"/>
              </a:rPr>
              <a:t>点击添加相关标题文字</a:t>
            </a:r>
          </a:p>
        </p:txBody>
      </p:sp>
      <p:sp>
        <p:nvSpPr>
          <p:cNvPr id="7" name="文本框 38"/>
          <p:cNvSpPr txBox="1"/>
          <p:nvPr userDrawn="1"/>
        </p:nvSpPr>
        <p:spPr>
          <a:xfrm>
            <a:off x="4167930" y="645550"/>
            <a:ext cx="2719028" cy="276977"/>
          </a:xfrm>
          <a:prstGeom prst="rect">
            <a:avLst/>
          </a:prstGeom>
          <a:noFill/>
        </p:spPr>
        <p:txBody>
          <a:bodyPr wrap="square" lIns="91417" tIns="45709" rIns="91417" bIns="45709" rtlCol="0">
            <a:spAutoFit/>
          </a:bodyPr>
          <a:lstStyle/>
          <a:p>
            <a:pPr algn="dist" defTabSz="914400"/>
            <a:r>
              <a:rPr lang="en-US" altLang="zh-CN" sz="1200" dirty="0">
                <a:solidFill>
                  <a:schemeClr val="bg1"/>
                </a:solidFill>
                <a:cs typeface="+mn-ea"/>
                <a:sym typeface="+mn-lt"/>
              </a:rPr>
              <a:t>ADD RELATED TITLE WORDS</a:t>
            </a:r>
            <a:endParaRPr lang="zh-CN" altLang="en-US" sz="1200" dirty="0">
              <a:solidFill>
                <a:schemeClr val="bg1"/>
              </a:solidFill>
              <a:cs typeface="+mn-ea"/>
              <a:sym typeface="+mn-lt"/>
            </a:endParaRPr>
          </a:p>
        </p:txBody>
      </p:sp>
    </p:spTree>
  </p:cSld>
  <p:clrMapOvr>
    <a:masterClrMapping/>
  </p:clrMapOvr>
  <p:transition spd="med" advClick="0" advTm="0">
    <p:random/>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5" y="273052"/>
            <a:ext cx="4011084" cy="1162051"/>
          </a:xfrm>
        </p:spPr>
        <p:txBody>
          <a:bodyPr anchor="b"/>
          <a:lstStyle>
            <a:lvl1pPr algn="l">
              <a:defRPr sz="2665" b="1"/>
            </a:lvl1pPr>
          </a:lstStyle>
          <a:p>
            <a:r>
              <a:rPr lang="zh-CN" altLang="en-US"/>
              <a:t>单击此处编辑母版标题样式</a:t>
            </a:r>
          </a:p>
        </p:txBody>
      </p:sp>
      <p:sp>
        <p:nvSpPr>
          <p:cNvPr id="3" name="内容占位符 2"/>
          <p:cNvSpPr>
            <a:spLocks noGrp="1"/>
          </p:cNvSpPr>
          <p:nvPr>
            <p:ph idx="1"/>
          </p:nvPr>
        </p:nvSpPr>
        <p:spPr>
          <a:xfrm>
            <a:off x="4766733" y="273050"/>
            <a:ext cx="6815667" cy="5853113"/>
          </a:xfrm>
        </p:spPr>
        <p:txBody>
          <a:bodyPr/>
          <a:lstStyle>
            <a:lvl1pPr>
              <a:defRPr sz="4265"/>
            </a:lvl1pPr>
            <a:lvl2pPr>
              <a:defRPr sz="3730"/>
            </a:lvl2pPr>
            <a:lvl3pPr>
              <a:defRPr sz="3200"/>
            </a:lvl3pPr>
            <a:lvl4pPr>
              <a:defRPr sz="2665"/>
            </a:lvl4pPr>
            <a:lvl5pPr>
              <a:defRPr sz="2665"/>
            </a:lvl5pPr>
            <a:lvl6pPr>
              <a:defRPr sz="2665"/>
            </a:lvl6pPr>
            <a:lvl7pPr>
              <a:defRPr sz="2665"/>
            </a:lvl7pPr>
            <a:lvl8pPr>
              <a:defRPr sz="2665"/>
            </a:lvl8pPr>
            <a:lvl9pPr>
              <a:defRPr sz="2665"/>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5" y="1435103"/>
            <a:ext cx="4011084" cy="4691062"/>
          </a:xfrm>
        </p:spPr>
        <p:txBody>
          <a:bodyPr/>
          <a:lstStyle>
            <a:lvl1pPr marL="0" indent="0">
              <a:buNone/>
              <a:defRPr sz="1865"/>
            </a:lvl1pPr>
            <a:lvl2pPr marL="609600" indent="0">
              <a:buNone/>
              <a:defRPr sz="1600"/>
            </a:lvl2pPr>
            <a:lvl3pPr marL="1218565" indent="0">
              <a:buNone/>
              <a:defRPr sz="1335"/>
            </a:lvl3pPr>
            <a:lvl4pPr marL="1828165" indent="0">
              <a:buNone/>
              <a:defRPr sz="1200"/>
            </a:lvl4pPr>
            <a:lvl5pPr marL="2437765" indent="0">
              <a:buNone/>
              <a:defRPr sz="1200"/>
            </a:lvl5pPr>
            <a:lvl6pPr marL="3046730" indent="0">
              <a:buNone/>
              <a:defRPr sz="1200"/>
            </a:lvl6pPr>
            <a:lvl7pPr marL="3656330" indent="0">
              <a:buNone/>
              <a:defRPr sz="1200"/>
            </a:lvl7pPr>
            <a:lvl8pPr marL="4265930" indent="0">
              <a:buNone/>
              <a:defRPr sz="1200"/>
            </a:lvl8pPr>
            <a:lvl9pPr marL="487553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665" b="1"/>
            </a:lvl1pPr>
          </a:lstStyle>
          <a:p>
            <a:r>
              <a:rPr lang="zh-CN" altLang="en-US"/>
              <a:t>单击此处编辑母版标题样式</a:t>
            </a:r>
          </a:p>
        </p:txBody>
      </p:sp>
      <p:sp>
        <p:nvSpPr>
          <p:cNvPr id="3" name="图片占位符 2"/>
          <p:cNvSpPr>
            <a:spLocks noGrp="1"/>
          </p:cNvSpPr>
          <p:nvPr>
            <p:ph type="pic" idx="1"/>
          </p:nvPr>
        </p:nvSpPr>
        <p:spPr>
          <a:xfrm>
            <a:off x="2389717" y="612777"/>
            <a:ext cx="7315200" cy="4114800"/>
          </a:xfrm>
        </p:spPr>
        <p:txBody>
          <a:bodyPr/>
          <a:lstStyle>
            <a:lvl1pPr marL="0" indent="0">
              <a:buNone/>
              <a:defRPr sz="4265"/>
            </a:lvl1pPr>
            <a:lvl2pPr marL="609600" indent="0">
              <a:buNone/>
              <a:defRPr sz="3730"/>
            </a:lvl2pPr>
            <a:lvl3pPr marL="1218565" indent="0">
              <a:buNone/>
              <a:defRPr sz="3200"/>
            </a:lvl3pPr>
            <a:lvl4pPr marL="1828165" indent="0">
              <a:buNone/>
              <a:defRPr sz="2665"/>
            </a:lvl4pPr>
            <a:lvl5pPr marL="2437765" indent="0">
              <a:buNone/>
              <a:defRPr sz="2665"/>
            </a:lvl5pPr>
            <a:lvl6pPr marL="3046730" indent="0">
              <a:buNone/>
              <a:defRPr sz="2665"/>
            </a:lvl6pPr>
            <a:lvl7pPr marL="3656330" indent="0">
              <a:buNone/>
              <a:defRPr sz="2665"/>
            </a:lvl7pPr>
            <a:lvl8pPr marL="4265930" indent="0">
              <a:buNone/>
              <a:defRPr sz="2665"/>
            </a:lvl8pPr>
            <a:lvl9pPr marL="4875530" indent="0">
              <a:buNone/>
              <a:defRPr sz="2665"/>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865"/>
            </a:lvl1pPr>
            <a:lvl2pPr marL="609600" indent="0">
              <a:buNone/>
              <a:defRPr sz="1600"/>
            </a:lvl2pPr>
            <a:lvl3pPr marL="1218565" indent="0">
              <a:buNone/>
              <a:defRPr sz="1335"/>
            </a:lvl3pPr>
            <a:lvl4pPr marL="1828165" indent="0">
              <a:buNone/>
              <a:defRPr sz="1200"/>
            </a:lvl4pPr>
            <a:lvl5pPr marL="2437765" indent="0">
              <a:buNone/>
              <a:defRPr sz="1200"/>
            </a:lvl5pPr>
            <a:lvl6pPr marL="3046730" indent="0">
              <a:buNone/>
              <a:defRPr sz="1200"/>
            </a:lvl6pPr>
            <a:lvl7pPr marL="3656330" indent="0">
              <a:buNone/>
              <a:defRPr sz="1200"/>
            </a:lvl7pPr>
            <a:lvl8pPr marL="4265930" indent="0">
              <a:buNone/>
              <a:defRPr sz="1200"/>
            </a:lvl8pPr>
            <a:lvl9pPr marL="4875530" indent="0">
              <a:buNone/>
              <a:defRPr sz="12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16A3339-8E71-4683-BDF7-95FA5FAFB4F1}" type="datetimeFigureOut">
              <a:rPr lang="zh-CN" altLang="en-US" smtClean="0"/>
              <a:t>2021/5/13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4FF92FA-0269-4683-A43D-DF1830192ED2}" type="slidenum">
              <a:rPr lang="zh-CN" altLang="en-US" smtClean="0"/>
              <a:t>‹#›</a:t>
            </a:fld>
            <a:endParaRPr lang="zh-CN" altLang="en-US"/>
          </a:p>
        </p:txBody>
      </p:sp>
    </p:spTree>
  </p:cSld>
  <p:clrMapOvr>
    <a:masterClrMapping/>
  </p:clrMapOvr>
  <p:transition spd="med" advClick="0" advTm="0">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587AC8E-66A2-4EC8-AF3B-00B5A65FCF2B}" type="datetimeFigureOut">
              <a:rPr lang="zh-CN" altLang="en-US" smtClean="0"/>
              <a:t>2021/5/13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87DB988-C774-4838-85AC-9DD232B4F15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ags" Target="../tags/tag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ags" Target="../tags/tag1.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image" Target="../media/image2.jpe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87AC8E-66A2-4EC8-AF3B-00B5A65FCF2B}" type="datetimeFigureOut">
              <a:rPr lang="zh-CN" altLang="en-US" smtClean="0"/>
              <a:t>2021/5/13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7DB988-C774-4838-85AC-9DD232B4F15C}"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40"/>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2"/>
            <a:ext cx="28448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D16A3339-8E71-4683-BDF7-95FA5FAFB4F1}" type="datetimeFigureOut">
              <a:rPr lang="zh-CN" altLang="en-US" smtClean="0"/>
              <a:t>2021/5/13</a:t>
            </a:fld>
            <a:endParaRPr lang="zh-CN" altLang="en-US"/>
          </a:p>
        </p:txBody>
      </p:sp>
      <p:sp>
        <p:nvSpPr>
          <p:cNvPr id="5" name="页脚占位符 4"/>
          <p:cNvSpPr>
            <a:spLocks noGrp="1"/>
          </p:cNvSpPr>
          <p:nvPr>
            <p:ph type="ftr" sz="quarter" idx="3"/>
          </p:nvPr>
        </p:nvSpPr>
        <p:spPr>
          <a:xfrm>
            <a:off x="4165600" y="6356352"/>
            <a:ext cx="3860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2"/>
            <a:ext cx="28448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4FF92FA-0269-4683-A43D-DF1830192ED2}" type="slidenum">
              <a:rPr lang="zh-CN" altLang="en-US" smtClean="0"/>
              <a:t>‹#›</a:t>
            </a:fld>
            <a:endParaRPr lang="zh-CN" altLang="en-US"/>
          </a:p>
        </p:txBody>
      </p:sp>
      <p:pic>
        <p:nvPicPr>
          <p:cNvPr id="7" name="Picture 2" descr="C:\Users\Administrator\Desktop\5924ecaa6d884.jpg"/>
          <p:cNvPicPr>
            <a:picLocks noChangeAspect="1" noChangeArrowheads="1"/>
          </p:cNvPicPr>
          <p:nvPr userDrawn="1"/>
        </p:nvPicPr>
        <p:blipFill>
          <a:blip r:embed="rId15" cstate="print"/>
          <a:srcRect/>
          <a:stretch>
            <a:fillRect/>
          </a:stretch>
        </p:blipFill>
        <p:spPr bwMode="auto">
          <a:xfrm>
            <a:off x="0" y="0"/>
            <a:ext cx="12192000" cy="6858000"/>
          </a:xfrm>
          <a:prstGeom prst="rect">
            <a:avLst/>
          </a:prstGeom>
          <a:noFill/>
        </p:spPr>
      </p:pic>
      <p:sp>
        <p:nvSpPr>
          <p:cNvPr id="8" name="PA_淘宝店chenying0907 3"/>
          <p:cNvSpPr/>
          <p:nvPr userDrawn="1">
            <p:custDataLst>
              <p:tags r:id="rId12"/>
            </p:custDataLst>
          </p:nvPr>
        </p:nvSpPr>
        <p:spPr>
          <a:xfrm>
            <a:off x="152400" y="171450"/>
            <a:ext cx="11887200" cy="6496050"/>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zh-CN" altLang="en-US" sz="2400"/>
          </a:p>
        </p:txBody>
      </p:sp>
      <p:sp>
        <p:nvSpPr>
          <p:cNvPr id="9" name="PA_淘宝店chenying0907 6"/>
          <p:cNvSpPr/>
          <p:nvPr userDrawn="1">
            <p:custDataLst>
              <p:tags r:id="rId13"/>
            </p:custDataLst>
          </p:nvPr>
        </p:nvSpPr>
        <p:spPr>
          <a:xfrm>
            <a:off x="323849" y="303287"/>
            <a:ext cx="11592379" cy="6194150"/>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91412" tIns="45706" rIns="91412" bIns="45706" rtlCol="0" anchor="ctr"/>
          <a:lstStyle/>
          <a:p>
            <a:pPr algn="ctr"/>
            <a:endParaRPr lang="zh-CN" altLang="en-US" sz="240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transition spd="med" advClick="0" advTm="0">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autoUpdateAnimBg="0"/>
      <p:bldP spid="9" grpId="0" animBg="1" autoUpdateAnimBg="0"/>
    </p:bldLst>
  </p:timing>
  <p:txStyles>
    <p:titleStyle>
      <a:lvl1pPr algn="ctr" defTabSz="1218565"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89965" indent="-381000" algn="l" defTabSz="1218565" rtl="0" eaLnBrk="1" latinLnBrk="0" hangingPunct="1">
        <a:spcBef>
          <a:spcPct val="20000"/>
        </a:spcBef>
        <a:buFont typeface="Arial" panose="020B0604020202020204" pitchFamily="34" charset="0"/>
        <a:buChar char="–"/>
        <a:defRPr sz="3730" kern="1200">
          <a:solidFill>
            <a:schemeClr val="tx1"/>
          </a:solidFill>
          <a:latin typeface="+mn-lt"/>
          <a:ea typeface="+mn-ea"/>
          <a:cs typeface="+mn-cs"/>
        </a:defRPr>
      </a:lvl2pPr>
      <a:lvl3pPr marL="1523365"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29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25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15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11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073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7969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8565" algn="l" defTabSz="1218565" rtl="0" eaLnBrk="1" latinLnBrk="0" hangingPunct="1">
        <a:defRPr sz="2400" kern="1200">
          <a:solidFill>
            <a:schemeClr val="tx1"/>
          </a:solidFill>
          <a:latin typeface="+mn-lt"/>
          <a:ea typeface="+mn-ea"/>
          <a:cs typeface="+mn-cs"/>
        </a:defRPr>
      </a:lvl3pPr>
      <a:lvl4pPr marL="1828165" algn="l" defTabSz="1218565" rtl="0" eaLnBrk="1" latinLnBrk="0" hangingPunct="1">
        <a:defRPr sz="2400" kern="1200">
          <a:solidFill>
            <a:schemeClr val="tx1"/>
          </a:solidFill>
          <a:latin typeface="+mn-lt"/>
          <a:ea typeface="+mn-ea"/>
          <a:cs typeface="+mn-cs"/>
        </a:defRPr>
      </a:lvl4pPr>
      <a:lvl5pPr marL="2437765" algn="l" defTabSz="1218565" rtl="0" eaLnBrk="1" latinLnBrk="0" hangingPunct="1">
        <a:defRPr sz="2400" kern="1200">
          <a:solidFill>
            <a:schemeClr val="tx1"/>
          </a:solidFill>
          <a:latin typeface="+mn-lt"/>
          <a:ea typeface="+mn-ea"/>
          <a:cs typeface="+mn-cs"/>
        </a:defRPr>
      </a:lvl5pPr>
      <a:lvl6pPr marL="3046730" algn="l" defTabSz="1218565" rtl="0" eaLnBrk="1" latinLnBrk="0" hangingPunct="1">
        <a:defRPr sz="2400" kern="1200">
          <a:solidFill>
            <a:schemeClr val="tx1"/>
          </a:solidFill>
          <a:latin typeface="+mn-lt"/>
          <a:ea typeface="+mn-ea"/>
          <a:cs typeface="+mn-cs"/>
        </a:defRPr>
      </a:lvl6pPr>
      <a:lvl7pPr marL="3656330" algn="l" defTabSz="1218565" rtl="0" eaLnBrk="1" latinLnBrk="0" hangingPunct="1">
        <a:defRPr sz="2400" kern="1200">
          <a:solidFill>
            <a:schemeClr val="tx1"/>
          </a:solidFill>
          <a:latin typeface="+mn-lt"/>
          <a:ea typeface="+mn-ea"/>
          <a:cs typeface="+mn-cs"/>
        </a:defRPr>
      </a:lvl7pPr>
      <a:lvl8pPr marL="4265930" algn="l" defTabSz="1218565" rtl="0" eaLnBrk="1" latinLnBrk="0" hangingPunct="1">
        <a:defRPr sz="2400" kern="1200">
          <a:solidFill>
            <a:schemeClr val="tx1"/>
          </a:solidFill>
          <a:latin typeface="+mn-lt"/>
          <a:ea typeface="+mn-ea"/>
          <a:cs typeface="+mn-cs"/>
        </a:defRPr>
      </a:lvl8pPr>
      <a:lvl9pPr marL="487553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18.xml"/><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7.png"/><Relationship Id="rId1" Type="http://schemas.openxmlformats.org/officeDocument/2006/relationships/slideLayout" Target="../slideLayouts/slideLayout18.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3326" y="1714763"/>
            <a:ext cx="12146794" cy="342847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11839" y="592221"/>
            <a:ext cx="4972767" cy="6254408"/>
          </a:xfrm>
          <a:prstGeom prst="rect">
            <a:avLst/>
          </a:prstGeom>
        </p:spPr>
      </p:pic>
      <p:pic>
        <p:nvPicPr>
          <p:cNvPr id="15" name="图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89" y="-1608"/>
            <a:ext cx="2136538" cy="2687469"/>
          </a:xfrm>
          <a:prstGeom prst="rect">
            <a:avLst/>
          </a:prstGeom>
        </p:spPr>
      </p:pic>
      <p:sp>
        <p:nvSpPr>
          <p:cNvPr id="16" name="矩形 259"/>
          <p:cNvSpPr>
            <a:spLocks noChangeArrowheads="1"/>
          </p:cNvSpPr>
          <p:nvPr/>
        </p:nvSpPr>
        <p:spPr bwMode="auto">
          <a:xfrm>
            <a:off x="708980" y="2565171"/>
            <a:ext cx="6298840" cy="1029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6683" tIns="43341" rIns="86683" bIns="4334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6130" b="1" cap="all" spc="284" dirty="0">
                <a:solidFill>
                  <a:srgbClr val="769297"/>
                </a:solidFill>
                <a:latin typeface="宋体" panose="02010600030101010101" pitchFamily="2" charset="-122"/>
                <a:ea typeface="宋体" panose="02010600030101010101" pitchFamily="2" charset="-122"/>
                <a:cs typeface="Arial" panose="020B0604020202020204" pitchFamily="34" charset="0"/>
              </a:rPr>
              <a:t>细胞破碎技术</a:t>
            </a:r>
          </a:p>
        </p:txBody>
      </p:sp>
      <p:sp>
        <p:nvSpPr>
          <p:cNvPr id="17" name="圆角矩形 9"/>
          <p:cNvSpPr/>
          <p:nvPr/>
        </p:nvSpPr>
        <p:spPr>
          <a:xfrm>
            <a:off x="2338990" y="4196848"/>
            <a:ext cx="3038819" cy="335934"/>
          </a:xfrm>
          <a:prstGeom prst="roundRect">
            <a:avLst>
              <a:gd name="adj" fmla="val 50000"/>
            </a:avLst>
          </a:prstGeom>
          <a:solidFill>
            <a:srgbClr val="7692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135" b="1" dirty="0">
                <a:latin typeface="宋体" panose="02010600030101010101" pitchFamily="2" charset="-122"/>
                <a:ea typeface="宋体" panose="02010600030101010101" pitchFamily="2" charset="-122"/>
              </a:rPr>
              <a:t>汇报人：陈夏非</a:t>
            </a:r>
          </a:p>
        </p:txBody>
      </p:sp>
      <p:sp>
        <p:nvSpPr>
          <p:cNvPr id="18" name="文本框 17"/>
          <p:cNvSpPr txBox="1"/>
          <p:nvPr/>
        </p:nvSpPr>
        <p:spPr>
          <a:xfrm>
            <a:off x="996923" y="3476991"/>
            <a:ext cx="5722954" cy="337185"/>
          </a:xfrm>
          <a:prstGeom prst="rect">
            <a:avLst/>
          </a:prstGeom>
          <a:noFill/>
        </p:spPr>
        <p:txBody>
          <a:bodyPr wrap="square" rtlCol="0">
            <a:spAutoFit/>
          </a:bodyPr>
          <a:lstStyle/>
          <a:p>
            <a:pPr algn="dist"/>
            <a:r>
              <a:rPr lang="en-US" altLang="zh-CN" sz="1600" dirty="0">
                <a:solidFill>
                  <a:schemeClr val="tx1">
                    <a:lumMod val="65000"/>
                    <a:lumOff val="35000"/>
                  </a:schemeClr>
                </a:solidFill>
              </a:rPr>
              <a:t> </a:t>
            </a:r>
            <a:r>
              <a:rPr lang="en-US" altLang="zh-CN" sz="1600" dirty="0">
                <a:solidFill>
                  <a:schemeClr val="tx1">
                    <a:lumMod val="65000"/>
                    <a:lumOff val="35000"/>
                  </a:schemeClr>
                </a:solidFill>
                <a:latin typeface="Times New Roman" panose="02020603050405020304" charset="0"/>
                <a:ea typeface="宋体" panose="02010600030101010101" pitchFamily="2" charset="-122"/>
                <a:cs typeface="Times New Roman" panose="02020603050405020304" charset="0"/>
              </a:rPr>
              <a:t>Life isn't about waiting for the storm to pass. </a:t>
            </a:r>
            <a:endParaRPr lang="zh-CN" altLang="en-US" sz="1600" dirty="0">
              <a:solidFill>
                <a:schemeClr val="tx1">
                  <a:lumMod val="65000"/>
                  <a:lumOff val="35000"/>
                </a:schemeClr>
              </a:solidFill>
              <a:latin typeface="Times New Roman" panose="02020603050405020304" charset="0"/>
              <a:ea typeface="宋体" panose="02010600030101010101" pitchFamily="2" charset="-122"/>
              <a:cs typeface="Times New Roman" panose="02020603050405020304" charset="0"/>
            </a:endParaRPr>
          </a:p>
        </p:txBody>
      </p:sp>
      <p:sp>
        <p:nvSpPr>
          <p:cNvPr id="2" name="文本框 1">
            <a:extLst>
              <a:ext uri="{FF2B5EF4-FFF2-40B4-BE49-F238E27FC236}">
                <a16:creationId xmlns:a16="http://schemas.microsoft.com/office/drawing/2014/main" id="{D38747DB-10E6-413D-A0B7-066E7D31A657}"/>
              </a:ext>
            </a:extLst>
          </p:cNvPr>
          <p:cNvSpPr txBox="1"/>
          <p:nvPr/>
        </p:nvSpPr>
        <p:spPr>
          <a:xfrm>
            <a:off x="1203798" y="4563337"/>
            <a:ext cx="5516079" cy="369332"/>
          </a:xfrm>
          <a:prstGeom prst="rect">
            <a:avLst/>
          </a:prstGeom>
          <a:noFill/>
        </p:spPr>
        <p:txBody>
          <a:bodyPr wrap="square" rtlCol="0">
            <a:spAutoFit/>
          </a:bodyPr>
          <a:lstStyle/>
          <a:p>
            <a:r>
              <a:rPr lang="en-US" altLang="zh-CN" dirty="0"/>
              <a:t>180412</a:t>
            </a:r>
            <a:r>
              <a:rPr lang="zh-CN" altLang="en-US" dirty="0"/>
              <a:t>班    陈夏非  韩抒恒  李长江  万和林  叶毅丰</a:t>
            </a:r>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750"/>
                                        <p:tgtEl>
                                          <p:spTgt spid="13"/>
                                        </p:tgtEl>
                                      </p:cBhvr>
                                    </p:animEffect>
                                  </p:childTnLst>
                                </p:cTn>
                              </p:par>
                            </p:childTnLst>
                          </p:cTn>
                        </p:par>
                        <p:par>
                          <p:cTn id="8" fill="hold">
                            <p:stCondLst>
                              <p:cond delay="1000"/>
                            </p:stCondLst>
                            <p:childTnLst>
                              <p:par>
                                <p:cTn id="9" presetID="14" presetClass="entr" presetSubtype="1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randombar(horizontal)">
                                      <p:cBhvr>
                                        <p:cTn id="11" dur="750"/>
                                        <p:tgtEl>
                                          <p:spTgt spid="14"/>
                                        </p:tgtEl>
                                      </p:cBhvr>
                                    </p:animEffect>
                                  </p:childTnLst>
                                </p:cTn>
                              </p:par>
                            </p:childTnLst>
                          </p:cTn>
                        </p:par>
                        <p:par>
                          <p:cTn id="12" fill="hold">
                            <p:stCondLst>
                              <p:cond delay="2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6"/>
                                        </p:tgtEl>
                                        <p:attrNameLst>
                                          <p:attrName>ppt_y</p:attrName>
                                        </p:attrNameLst>
                                      </p:cBhvr>
                                      <p:tavLst>
                                        <p:tav tm="0">
                                          <p:val>
                                            <p:strVal val="#ppt_y"/>
                                          </p:val>
                                        </p:tav>
                                        <p:tav tm="100000">
                                          <p:val>
                                            <p:strVal val="#ppt_y"/>
                                          </p:val>
                                        </p:tav>
                                      </p:tavLst>
                                    </p:anim>
                                    <p:anim calcmode="lin" valueType="num">
                                      <p:cBhvr>
                                        <p:cTn id="17"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6"/>
                                        </p:tgtEl>
                                      </p:cBhvr>
                                    </p:animEffect>
                                  </p:childTnLst>
                                </p:cTn>
                              </p:par>
                            </p:childTnLst>
                          </p:cTn>
                        </p:par>
                        <p:par>
                          <p:cTn id="20" fill="hold">
                            <p:stCondLst>
                              <p:cond delay="2250"/>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16"/>
                                        </p:tgtEl>
                                      </p:cBhvr>
                                    </p:animEffect>
                                    <p:animScale>
                                      <p:cBhvr>
                                        <p:cTn id="23" dur="250" autoRev="1" fill="hold"/>
                                        <p:tgtEl>
                                          <p:spTgt spid="16"/>
                                        </p:tgtEl>
                                      </p:cBhvr>
                                      <p:by x="105000" y="105000"/>
                                    </p:animScale>
                                  </p:childTnLst>
                                </p:cTn>
                              </p:par>
                            </p:childTnLst>
                          </p:cTn>
                        </p:par>
                        <p:par>
                          <p:cTn id="24" fill="hold">
                            <p:stCondLst>
                              <p:cond delay="2750"/>
                            </p:stCondLst>
                            <p:childTnLst>
                              <p:par>
                                <p:cTn id="25" presetID="16" presetClass="entr" presetSubtype="21"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barn(inVertical)">
                                      <p:cBhvr>
                                        <p:cTn id="27" dur="750"/>
                                        <p:tgtEl>
                                          <p:spTgt spid="18"/>
                                        </p:tgtEl>
                                      </p:cBhvr>
                                    </p:animEffect>
                                  </p:childTnLst>
                                </p:cTn>
                              </p:par>
                            </p:childTnLst>
                          </p:cTn>
                        </p:par>
                        <p:par>
                          <p:cTn id="28" fill="hold">
                            <p:stCondLst>
                              <p:cond delay="3750"/>
                            </p:stCondLst>
                            <p:childTnLst>
                              <p:par>
                                <p:cTn id="29" presetID="29" presetClass="entr" presetSubtype="0" fill="hold" grpId="1" nodeType="after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p:cTn id="31" dur="750" fill="hold"/>
                                        <p:tgtEl>
                                          <p:spTgt spid="17"/>
                                        </p:tgtEl>
                                        <p:attrNameLst>
                                          <p:attrName>ppt_x</p:attrName>
                                        </p:attrNameLst>
                                      </p:cBhvr>
                                      <p:tavLst>
                                        <p:tav tm="0">
                                          <p:val>
                                            <p:strVal val="#ppt_x-.2"/>
                                          </p:val>
                                        </p:tav>
                                        <p:tav tm="100000">
                                          <p:val>
                                            <p:strVal val="#ppt_x"/>
                                          </p:val>
                                        </p:tav>
                                      </p:tavLst>
                                    </p:anim>
                                    <p:anim calcmode="lin" valueType="num">
                                      <p:cBhvr>
                                        <p:cTn id="32" dur="750" fill="hold"/>
                                        <p:tgtEl>
                                          <p:spTgt spid="17"/>
                                        </p:tgtEl>
                                        <p:attrNameLst>
                                          <p:attrName>ppt_y</p:attrName>
                                        </p:attrNameLst>
                                      </p:cBhvr>
                                      <p:tavLst>
                                        <p:tav tm="0">
                                          <p:val>
                                            <p:strVal val="#ppt_y"/>
                                          </p:val>
                                        </p:tav>
                                        <p:tav tm="100000">
                                          <p:val>
                                            <p:strVal val="#ppt_y"/>
                                          </p:val>
                                        </p:tav>
                                      </p:tavLst>
                                    </p:anim>
                                    <p:animEffect transition="in" filter="wipe(right)" prLst="gradientSize: 0.1">
                                      <p:cBhvr>
                                        <p:cTn id="33" dur="750"/>
                                        <p:tgtEl>
                                          <p:spTgt spid="17"/>
                                        </p:tgtEl>
                                      </p:cBhvr>
                                    </p:animEffect>
                                  </p:childTnLst>
                                </p:cTn>
                              </p:par>
                            </p:childTnLst>
                          </p:cTn>
                        </p:par>
                        <p:par>
                          <p:cTn id="34" fill="hold">
                            <p:stCondLst>
                              <p:cond delay="4750"/>
                            </p:stCondLst>
                            <p:childTnLst>
                              <p:par>
                                <p:cTn id="35" presetID="10" presetClass="entr" presetSubtype="0" fill="hold"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p:bldP spid="16" grpId="1"/>
      <p:bldP spid="17" grpId="0" animBg="1"/>
      <p:bldP spid="17" grpId="1" animBg="1"/>
      <p:bldP spid="1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3793073" cy="498788"/>
            </a:xfrm>
            <a:prstGeom prst="rect">
              <a:avLst/>
            </a:prstGeom>
            <a:noFill/>
          </p:spPr>
          <p:txBody>
            <a:bodyPr wrap="none" rtlCol="0">
              <a:spAutoFit/>
            </a:bodyPr>
            <a:lstStyle/>
            <a:p>
              <a:pPr algn="l" defTabSz="1218565"/>
              <a:r>
                <a:rPr lang="en-US" altLang="zh-CN"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1.3</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细胞破碎技术的方法</a:t>
              </a:r>
              <a:endParaRPr lang="zh-CN" altLang="en-US" sz="37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1201129" y="1914233"/>
            <a:ext cx="9873271" cy="3847207"/>
          </a:xfrm>
          <a:prstGeom prst="rect">
            <a:avLst/>
          </a:prstGeom>
          <a:noFill/>
        </p:spPr>
        <p:txBody>
          <a:bodyPr wrap="square" rtlCol="0">
            <a:spAutoFit/>
          </a:bodyPr>
          <a:lstStyle/>
          <a:p>
            <a:pPr algn="l"/>
            <a:r>
              <a:rPr lang="zh-CN" altLang="en-US" sz="2400" dirty="0">
                <a:latin typeface="Times New Roman" panose="02020603050405020304" charset="0"/>
                <a:ea typeface="宋体" panose="02010600030101010101" pitchFamily="2" charset="-122"/>
                <a:cs typeface="Times New Roman" panose="02020603050405020304" charset="0"/>
              </a:rPr>
              <a:t>非机械法：</a:t>
            </a:r>
          </a:p>
          <a:p>
            <a:pPr marL="457200" indent="-457200">
              <a:buFont typeface="Wingdings" panose="05000000000000000000" pitchFamily="2" charset="2"/>
              <a:buChar char="l"/>
            </a:pPr>
            <a:r>
              <a:rPr lang="zh-CN" altLang="en-US" sz="2400" dirty="0">
                <a:latin typeface="Times New Roman" panose="02020603050405020304" charset="0"/>
                <a:cs typeface="Times New Roman" panose="02020603050405020304" charset="0"/>
              </a:rPr>
              <a:t>渗透压冲击破碎法：一种比较温和的细胞破碎法。将细胞放在高渗透压的介质中，达到平衡后，转入到低渗透压的缓冲液或纯水中，由于渗透压的突然变化，水迅速进入细胞内，引起细胞溶胀，甚至破碎，从而使细胞内含物释放出来。</a:t>
            </a:r>
            <a:endParaRPr lang="en-US" altLang="zh-CN" sz="2400" dirty="0">
              <a:latin typeface="Times New Roman" panose="02020603050405020304" charset="0"/>
              <a:cs typeface="Times New Roman" panose="02020603050405020304" charset="0"/>
            </a:endParaRPr>
          </a:p>
          <a:p>
            <a:pPr marL="457200" indent="-457200">
              <a:buFont typeface="Wingdings" panose="05000000000000000000" pitchFamily="2" charset="2"/>
              <a:buChar char="l"/>
            </a:pPr>
            <a:r>
              <a:rPr lang="zh-CN" altLang="en-US" sz="2400" dirty="0">
                <a:latin typeface="Times New Roman" panose="02020603050405020304" charset="0"/>
                <a:cs typeface="Times New Roman" panose="02020603050405020304" charset="0"/>
              </a:rPr>
              <a:t>冻融破碎法：将细胞在低温下冷冻后在室温中融化，反复多次而达到破壁作用。由于冷冻，一方面能使细胞膜的疏水键结构破裂，从而增加细胞的亲水性能，另一方面胞内水结晶，形成冰晶粒，引起细胞膨胀而破裂。</a:t>
            </a:r>
            <a:endParaRPr lang="en-US" altLang="zh-CN" sz="2400" dirty="0">
              <a:latin typeface="Times New Roman" panose="02020603050405020304" charset="0"/>
              <a:cs typeface="Times New Roman" panose="02020603050405020304" charset="0"/>
            </a:endParaRPr>
          </a:p>
          <a:p>
            <a:pPr marL="457200" indent="-457200">
              <a:buFont typeface="Wingdings" panose="05000000000000000000" pitchFamily="2" charset="2"/>
              <a:buChar char="l"/>
            </a:pPr>
            <a:endParaRPr lang="en-US" altLang="zh-CN" sz="2800" dirty="0">
              <a:latin typeface="Times New Roman" panose="02020603050405020304" charset="0"/>
              <a:ea typeface="宋体" panose="02010600030101010101" pitchFamily="2" charset="-122"/>
              <a:cs typeface="Times New Roman" panose="02020603050405020304" charset="0"/>
            </a:endParaRPr>
          </a:p>
        </p:txBody>
      </p:sp>
    </p:spTree>
    <p:extLst>
      <p:ext uri="{BB962C8B-B14F-4D97-AF65-F5344CB8AC3E}">
        <p14:creationId xmlns:p14="http://schemas.microsoft.com/office/powerpoint/2010/main" val="2349144929"/>
      </p:ext>
    </p:extLst>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3793073" cy="498788"/>
            </a:xfrm>
            <a:prstGeom prst="rect">
              <a:avLst/>
            </a:prstGeom>
            <a:noFill/>
          </p:spPr>
          <p:txBody>
            <a:bodyPr wrap="none" rtlCol="0">
              <a:spAutoFit/>
            </a:bodyPr>
            <a:lstStyle/>
            <a:p>
              <a:pPr algn="l" defTabSz="1218565"/>
              <a:r>
                <a:rPr lang="en-US" altLang="zh-CN"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1.3</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细胞破碎技术的方法</a:t>
              </a:r>
              <a:endParaRPr lang="zh-CN" altLang="en-US" sz="37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896328" y="1490008"/>
            <a:ext cx="8820347" cy="4893647"/>
          </a:xfrm>
          <a:prstGeom prst="rect">
            <a:avLst/>
          </a:prstGeom>
          <a:noFill/>
        </p:spPr>
        <p:txBody>
          <a:bodyPr wrap="square" rtlCol="0">
            <a:spAutoFit/>
          </a:bodyPr>
          <a:lstStyle/>
          <a:p>
            <a:pPr algn="l"/>
            <a:r>
              <a:rPr lang="zh-CN" altLang="en-US" sz="2400" dirty="0">
                <a:latin typeface="Times New Roman" panose="02020603050405020304" charset="0"/>
                <a:ea typeface="宋体" panose="02010600030101010101" pitchFamily="2" charset="-122"/>
                <a:cs typeface="Times New Roman" panose="02020603050405020304" charset="0"/>
              </a:rPr>
              <a:t>非机械法：</a:t>
            </a:r>
          </a:p>
          <a:p>
            <a:pPr marL="457200" indent="-457200">
              <a:buFont typeface="Wingdings" panose="05000000000000000000" pitchFamily="2" charset="2"/>
              <a:buChar char="l"/>
            </a:pPr>
            <a:r>
              <a:rPr lang="zh-CN" altLang="en-US" sz="2400" dirty="0">
                <a:latin typeface="Times New Roman" panose="02020603050405020304" charset="0"/>
                <a:cs typeface="Times New Roman" panose="02020603050405020304" charset="0"/>
              </a:rPr>
              <a:t>化学破碎法：使用某些有机溶剂（如苯、甲苯）、抗生素、表面活性剂（如</a:t>
            </a:r>
            <a:r>
              <a:rPr lang="en-US" altLang="zh-CN" sz="2400" dirty="0">
                <a:latin typeface="Times New Roman" panose="02020603050405020304" charset="0"/>
                <a:cs typeface="Times New Roman" panose="02020603050405020304" charset="0"/>
              </a:rPr>
              <a:t>SDS</a:t>
            </a:r>
            <a:r>
              <a:rPr lang="zh-CN" altLang="en-US" sz="2400" dirty="0">
                <a:latin typeface="Times New Roman" panose="02020603050405020304" charset="0"/>
                <a:cs typeface="Times New Roman" panose="02020603050405020304" charset="0"/>
              </a:rPr>
              <a:t>、</a:t>
            </a:r>
            <a:r>
              <a:rPr lang="en-US" altLang="zh-CN" sz="2400" dirty="0">
                <a:latin typeface="Times New Roman" panose="02020603050405020304" charset="0"/>
                <a:cs typeface="Times New Roman" panose="02020603050405020304" charset="0"/>
              </a:rPr>
              <a:t>Triton X-100)</a:t>
            </a:r>
            <a:r>
              <a:rPr lang="zh-CN" altLang="en-US" sz="2400" dirty="0">
                <a:latin typeface="Times New Roman" panose="02020603050405020304" charset="0"/>
                <a:cs typeface="Times New Roman" panose="02020603050405020304" charset="0"/>
              </a:rPr>
              <a:t>、金属鳌合剂（如</a:t>
            </a:r>
            <a:r>
              <a:rPr lang="en-US" altLang="zh-CN" sz="2400" dirty="0">
                <a:latin typeface="Times New Roman" panose="02020603050405020304" charset="0"/>
                <a:cs typeface="Times New Roman" panose="02020603050405020304" charset="0"/>
              </a:rPr>
              <a:t>EDTA)</a:t>
            </a:r>
            <a:r>
              <a:rPr lang="zh-CN" altLang="en-US" sz="2400" dirty="0">
                <a:latin typeface="Times New Roman" panose="02020603050405020304" charset="0"/>
                <a:cs typeface="Times New Roman" panose="02020603050405020304" charset="0"/>
              </a:rPr>
              <a:t>、变性剂（如盐酸胍、尿素）等化学药品都可以改变细胞壁或细胞膜的通透性，从而使细胞内含物有选择性地渗透出来。以基因重组</a:t>
            </a:r>
            <a:r>
              <a:rPr lang="en-US" altLang="zh-CN" sz="2400" dirty="0">
                <a:latin typeface="Times New Roman" panose="02020603050405020304" charset="0"/>
                <a:cs typeface="Times New Roman" panose="02020603050405020304" charset="0"/>
              </a:rPr>
              <a:t>E.coli</a:t>
            </a:r>
            <a:r>
              <a:rPr lang="zh-CN" altLang="en-US" sz="2400" dirty="0">
                <a:latin typeface="Times New Roman" panose="02020603050405020304" charset="0"/>
                <a:cs typeface="Times New Roman" panose="02020603050405020304" charset="0"/>
              </a:rPr>
              <a:t>提取重组人</a:t>
            </a:r>
            <a:r>
              <a:rPr lang="en-US" altLang="zh-CN" sz="2400" dirty="0">
                <a:latin typeface="Times New Roman" panose="02020603050405020304" charset="0"/>
                <a:cs typeface="Times New Roman" panose="02020603050405020304" charset="0"/>
              </a:rPr>
              <a:t>SOD</a:t>
            </a:r>
            <a:r>
              <a:rPr lang="zh-CN" altLang="en-US" sz="2400" dirty="0">
                <a:latin typeface="Times New Roman" panose="02020603050405020304" charset="0"/>
                <a:cs typeface="Times New Roman" panose="02020603050405020304" charset="0"/>
              </a:rPr>
              <a:t>包含体为例，利用</a:t>
            </a:r>
            <a:r>
              <a:rPr lang="en-US" altLang="zh-CN" sz="2400" dirty="0">
                <a:latin typeface="Times New Roman" panose="02020603050405020304" charset="0"/>
                <a:cs typeface="Times New Roman" panose="02020603050405020304" charset="0"/>
              </a:rPr>
              <a:t>Triton X-100</a:t>
            </a:r>
            <a:r>
              <a:rPr lang="zh-CN" altLang="en-US" sz="2400" dirty="0">
                <a:latin typeface="Times New Roman" panose="02020603050405020304" charset="0"/>
                <a:cs typeface="Times New Roman" panose="02020603050405020304" charset="0"/>
              </a:rPr>
              <a:t>和</a:t>
            </a:r>
            <a:r>
              <a:rPr lang="en-US" altLang="zh-CN" sz="2400" dirty="0">
                <a:latin typeface="Times New Roman" panose="02020603050405020304" charset="0"/>
                <a:cs typeface="Times New Roman" panose="02020603050405020304" charset="0"/>
              </a:rPr>
              <a:t>EDTA</a:t>
            </a:r>
            <a:r>
              <a:rPr lang="zh-CN" altLang="en-US" sz="2400" dirty="0">
                <a:latin typeface="Times New Roman" panose="02020603050405020304" charset="0"/>
                <a:cs typeface="Times New Roman" panose="02020603050405020304" charset="0"/>
              </a:rPr>
              <a:t>破碎重组大肠杆菌细胞后提取得到的包含体溶解液纯度可与超声法相近。</a:t>
            </a:r>
            <a:endParaRPr lang="en-US" altLang="zh-CN" sz="2400" dirty="0">
              <a:latin typeface="Times New Roman" panose="02020603050405020304" charset="0"/>
              <a:cs typeface="Times New Roman" panose="02020603050405020304" charset="0"/>
            </a:endParaRPr>
          </a:p>
          <a:p>
            <a:pPr marL="457200" indent="-457200">
              <a:buFont typeface="Wingdings" panose="05000000000000000000" pitchFamily="2" charset="2"/>
              <a:buChar char="l"/>
            </a:pPr>
            <a:r>
              <a:rPr lang="zh-CN" altLang="en-US" sz="2400" dirty="0">
                <a:latin typeface="Times New Roman" panose="02020603050405020304" charset="0"/>
                <a:cs typeface="Times New Roman" panose="02020603050405020304" charset="0"/>
              </a:rPr>
              <a:t>化学渗透法与机械法相比具有以下优点：对产物释放具有一定的选择性；细胞外形保持完整，碎片少，有利于后续的分离纯化；核酸释放量少，便于后续的提取。化学渗透法也有自身的缺点，如时间长、效率低；化学试剂多具有毒性；通用性差等。</a:t>
            </a:r>
            <a:endParaRPr lang="en-US" altLang="zh-CN" sz="2400" dirty="0">
              <a:latin typeface="Times New Roman" panose="02020603050405020304" charset="0"/>
              <a:cs typeface="Times New Roman" panose="02020603050405020304" charset="0"/>
            </a:endParaRPr>
          </a:p>
        </p:txBody>
      </p:sp>
      <p:pic>
        <p:nvPicPr>
          <p:cNvPr id="4" name="图片 3">
            <a:extLst>
              <a:ext uri="{FF2B5EF4-FFF2-40B4-BE49-F238E27FC236}">
                <a16:creationId xmlns:a16="http://schemas.microsoft.com/office/drawing/2014/main" id="{9F8BEA20-ADC4-44CD-ACD1-049CEFB92F7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16676" y="1025238"/>
            <a:ext cx="2207797" cy="3265052"/>
          </a:xfrm>
          <a:prstGeom prst="rect">
            <a:avLst/>
          </a:prstGeom>
        </p:spPr>
      </p:pic>
    </p:spTree>
    <p:extLst>
      <p:ext uri="{BB962C8B-B14F-4D97-AF65-F5344CB8AC3E}">
        <p14:creationId xmlns:p14="http://schemas.microsoft.com/office/powerpoint/2010/main" val="1335140443"/>
      </p:ext>
    </p:extLst>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3793073" cy="498788"/>
            </a:xfrm>
            <a:prstGeom prst="rect">
              <a:avLst/>
            </a:prstGeom>
            <a:noFill/>
          </p:spPr>
          <p:txBody>
            <a:bodyPr wrap="none" rtlCol="0">
              <a:spAutoFit/>
            </a:bodyPr>
            <a:lstStyle/>
            <a:p>
              <a:pPr algn="l" defTabSz="1218565"/>
              <a:r>
                <a:rPr lang="en-US" altLang="zh-CN"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1.3</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细胞破碎技术的方法</a:t>
              </a:r>
              <a:endParaRPr lang="zh-CN" altLang="en-US" sz="37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896328" y="1490008"/>
            <a:ext cx="8524763" cy="4893647"/>
          </a:xfrm>
          <a:prstGeom prst="rect">
            <a:avLst/>
          </a:prstGeom>
          <a:noFill/>
        </p:spPr>
        <p:txBody>
          <a:bodyPr wrap="square" rtlCol="0">
            <a:spAutoFit/>
          </a:bodyPr>
          <a:lstStyle/>
          <a:p>
            <a:pPr algn="l"/>
            <a:r>
              <a:rPr lang="zh-CN" altLang="en-US" sz="2400" dirty="0">
                <a:latin typeface="Times New Roman" panose="02020603050405020304" charset="0"/>
                <a:ea typeface="宋体" panose="02010600030101010101" pitchFamily="2" charset="-122"/>
                <a:cs typeface="Times New Roman" panose="02020603050405020304" charset="0"/>
              </a:rPr>
              <a:t>非机械法：</a:t>
            </a:r>
          </a:p>
          <a:p>
            <a:pPr marL="457200" indent="-457200">
              <a:buFont typeface="Wingdings" panose="05000000000000000000" pitchFamily="2" charset="2"/>
              <a:buChar char="l"/>
            </a:pPr>
            <a:r>
              <a:rPr lang="zh-CN" altLang="en-US" sz="2400" dirty="0">
                <a:latin typeface="Times New Roman" panose="02020603050405020304" charset="0"/>
                <a:cs typeface="Times New Roman" panose="02020603050405020304" charset="0"/>
              </a:rPr>
              <a:t>酶溶破碎法：用生物酶将细胞壁和细胞膜消化溶解的方法。常用的酶有溶菌酶</a:t>
            </a:r>
            <a:r>
              <a:rPr lang="en-US" altLang="zh-CN" sz="2400" dirty="0">
                <a:latin typeface="Times New Roman" panose="02020603050405020304" charset="0"/>
                <a:cs typeface="Times New Roman" panose="02020603050405020304" charset="0"/>
              </a:rPr>
              <a:t>(lysozyme)</a:t>
            </a:r>
            <a:r>
              <a:rPr lang="zh-CN" altLang="en-US" sz="2400" dirty="0">
                <a:latin typeface="Times New Roman" panose="02020603050405020304" charset="0"/>
                <a:cs typeface="Times New Roman" panose="02020603050405020304" charset="0"/>
              </a:rPr>
              <a:t>、</a:t>
            </a:r>
            <a:r>
              <a:rPr lang="en-US" altLang="zh-CN" sz="2400" dirty="0">
                <a:latin typeface="Times New Roman" panose="02020603050405020304" charset="0"/>
                <a:cs typeface="Times New Roman" panose="02020603050405020304" charset="0"/>
              </a:rPr>
              <a:t>β-1, 3-</a:t>
            </a:r>
            <a:r>
              <a:rPr lang="zh-CN" altLang="en-US" sz="2400" dirty="0">
                <a:latin typeface="Times New Roman" panose="02020603050405020304" charset="0"/>
                <a:cs typeface="Times New Roman" panose="02020603050405020304" charset="0"/>
              </a:rPr>
              <a:t>葡聚糖酶</a:t>
            </a:r>
            <a:r>
              <a:rPr lang="en-US" altLang="zh-CN" sz="2400" dirty="0">
                <a:latin typeface="Times New Roman" panose="02020603050405020304" charset="0"/>
                <a:cs typeface="Times New Roman" panose="02020603050405020304" charset="0"/>
              </a:rPr>
              <a:t>(</a:t>
            </a:r>
            <a:r>
              <a:rPr lang="en-US" altLang="zh-CN" sz="2400" dirty="0" err="1">
                <a:latin typeface="Times New Roman" panose="02020603050405020304" charset="0"/>
                <a:cs typeface="Times New Roman" panose="02020603050405020304" charset="0"/>
              </a:rPr>
              <a:t>glucanase</a:t>
            </a:r>
            <a:r>
              <a:rPr lang="en-US" altLang="zh-CN" sz="2400" dirty="0">
                <a:latin typeface="Times New Roman" panose="02020603050405020304" charset="0"/>
                <a:cs typeface="Times New Roman" panose="02020603050405020304" charset="0"/>
              </a:rPr>
              <a:t>) </a:t>
            </a:r>
            <a:r>
              <a:rPr lang="zh-CN" altLang="en-US" sz="2400" dirty="0">
                <a:latin typeface="Times New Roman" panose="02020603050405020304" charset="0"/>
                <a:cs typeface="Times New Roman" panose="02020603050405020304" charset="0"/>
              </a:rPr>
              <a:t>、</a:t>
            </a:r>
            <a:r>
              <a:rPr lang="en-US" altLang="zh-CN" sz="2400" dirty="0">
                <a:latin typeface="Times New Roman" panose="02020603050405020304" charset="0"/>
                <a:cs typeface="Times New Roman" panose="02020603050405020304" charset="0"/>
              </a:rPr>
              <a:t> β-1, 6-</a:t>
            </a:r>
            <a:r>
              <a:rPr lang="zh-CN" altLang="en-US" sz="2400" dirty="0">
                <a:latin typeface="Times New Roman" panose="02020603050405020304" charset="0"/>
                <a:cs typeface="Times New Roman" panose="02020603050405020304" charset="0"/>
              </a:rPr>
              <a:t>葡聚糖酶、蛋白酶</a:t>
            </a:r>
            <a:r>
              <a:rPr lang="en-US" altLang="zh-CN" sz="2400" dirty="0">
                <a:latin typeface="Times New Roman" panose="02020603050405020304" charset="0"/>
                <a:cs typeface="Times New Roman" panose="02020603050405020304" charset="0"/>
              </a:rPr>
              <a:t>( protease )</a:t>
            </a:r>
            <a:r>
              <a:rPr lang="zh-CN" altLang="en-US" sz="2400" dirty="0">
                <a:latin typeface="Times New Roman" panose="02020603050405020304" charset="0"/>
                <a:cs typeface="Times New Roman" panose="02020603050405020304" charset="0"/>
              </a:rPr>
              <a:t>、甘露糖酶</a:t>
            </a:r>
            <a:r>
              <a:rPr lang="en-US" altLang="zh-CN" sz="2400" dirty="0">
                <a:latin typeface="Times New Roman" panose="02020603050405020304" charset="0"/>
                <a:cs typeface="Times New Roman" panose="02020603050405020304" charset="0"/>
              </a:rPr>
              <a:t>( </a:t>
            </a:r>
            <a:r>
              <a:rPr lang="en-US" altLang="zh-CN" sz="2400" dirty="0" err="1">
                <a:latin typeface="Times New Roman" panose="02020603050405020304" charset="0"/>
                <a:cs typeface="Times New Roman" panose="02020603050405020304" charset="0"/>
              </a:rPr>
              <a:t>mannanase</a:t>
            </a:r>
            <a:r>
              <a:rPr lang="en-US" altLang="zh-CN" sz="2400" dirty="0">
                <a:latin typeface="Times New Roman" panose="02020603050405020304" charset="0"/>
                <a:cs typeface="Times New Roman" panose="02020603050405020304" charset="0"/>
              </a:rPr>
              <a:t> )</a:t>
            </a:r>
            <a:r>
              <a:rPr lang="zh-CN" altLang="en-US" sz="2400" dirty="0">
                <a:latin typeface="Times New Roman" panose="02020603050405020304" charset="0"/>
                <a:cs typeface="Times New Roman" panose="02020603050405020304" charset="0"/>
              </a:rPr>
              <a:t>、糖苷酶</a:t>
            </a:r>
            <a:r>
              <a:rPr lang="en-US" altLang="zh-CN" sz="2400" dirty="0">
                <a:latin typeface="Times New Roman" panose="02020603050405020304" charset="0"/>
                <a:cs typeface="Times New Roman" panose="02020603050405020304" charset="0"/>
              </a:rPr>
              <a:t>(glycosidase) </a:t>
            </a:r>
            <a:r>
              <a:rPr lang="zh-CN" altLang="en-US" sz="2400" dirty="0">
                <a:latin typeface="Times New Roman" panose="02020603050405020304" charset="0"/>
                <a:cs typeface="Times New Roman" panose="02020603050405020304" charset="0"/>
              </a:rPr>
              <a:t>、肽链内切酶</a:t>
            </a:r>
            <a:r>
              <a:rPr lang="en-US" altLang="zh-CN" sz="2400" dirty="0">
                <a:latin typeface="Times New Roman" panose="02020603050405020304" charset="0"/>
                <a:cs typeface="Times New Roman" panose="02020603050405020304" charset="0"/>
              </a:rPr>
              <a:t>( endopeptidase )</a:t>
            </a:r>
            <a:r>
              <a:rPr lang="zh-CN" altLang="en-US" sz="2400" dirty="0">
                <a:latin typeface="Times New Roman" panose="02020603050405020304" charset="0"/>
                <a:cs typeface="Times New Roman" panose="02020603050405020304" charset="0"/>
              </a:rPr>
              <a:t>、壳多糖酶</a:t>
            </a:r>
            <a:r>
              <a:rPr lang="en-US" altLang="zh-CN" sz="2400" dirty="0">
                <a:latin typeface="Times New Roman" panose="02020603050405020304" charset="0"/>
                <a:cs typeface="Times New Roman" panose="02020603050405020304" charset="0"/>
              </a:rPr>
              <a:t>( chitinase</a:t>
            </a:r>
            <a:r>
              <a:rPr lang="zh-CN" altLang="en-US" sz="2400" dirty="0">
                <a:latin typeface="Times New Roman" panose="02020603050405020304" charset="0"/>
                <a:cs typeface="Times New Roman" panose="02020603050405020304" charset="0"/>
              </a:rPr>
              <a:t>）等，细胞壁溶解酶通常是几种酶的复合物。溶菌酶主要对细菌类有作用，其他酶对酵母菌作用显著。</a:t>
            </a:r>
            <a:endParaRPr lang="en-US" altLang="zh-CN" sz="2400" dirty="0">
              <a:latin typeface="Times New Roman" panose="02020603050405020304" charset="0"/>
              <a:cs typeface="Times New Roman" panose="02020603050405020304" charset="0"/>
            </a:endParaRPr>
          </a:p>
          <a:p>
            <a:pPr marL="457200" indent="-457200">
              <a:buFont typeface="Wingdings" panose="05000000000000000000" pitchFamily="2" charset="2"/>
              <a:buChar char="l"/>
            </a:pPr>
            <a:r>
              <a:rPr lang="zh-CN" altLang="en-US" sz="2400" dirty="0">
                <a:latin typeface="Times New Roman" panose="02020603050405020304" charset="0"/>
                <a:cs typeface="Times New Roman" panose="02020603050405020304" charset="0"/>
              </a:rPr>
              <a:t>目前，酶溶法仅限于实验室规模的使用，虽然酶溶法具有选择性释放产物、核酸泄出量少、细胞外形完整等优点，但这种方法也有明显的不足：一是溶酶价格较高，限制了大规模使用；二是，酶具有高度的专一性，通用性差，不同菌种需要选用不同的酶，而且也不容易确定最佳溶解条件。</a:t>
            </a:r>
            <a:endParaRPr lang="en-US" altLang="zh-CN" sz="2400" dirty="0">
              <a:latin typeface="Times New Roman" panose="02020603050405020304" charset="0"/>
              <a:cs typeface="Times New Roman" panose="02020603050405020304" charset="0"/>
            </a:endParaRPr>
          </a:p>
        </p:txBody>
      </p:sp>
    </p:spTree>
    <p:extLst>
      <p:ext uri="{BB962C8B-B14F-4D97-AF65-F5344CB8AC3E}">
        <p14:creationId xmlns:p14="http://schemas.microsoft.com/office/powerpoint/2010/main" val="2790417374"/>
      </p:ext>
    </p:extLst>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7097362" cy="929451"/>
            </a:xfrm>
            <a:prstGeom prst="rect">
              <a:avLst/>
            </a:prstGeom>
            <a:noFill/>
          </p:spPr>
          <p:txBody>
            <a:bodyPr wrap="none" rtlCol="0">
              <a:spAutoFit/>
            </a:bodyPr>
            <a:lstStyle/>
            <a:p>
              <a:pPr algn="l"/>
              <a:r>
                <a:rPr lang="en-US" altLang="zh-CN" sz="3730" b="1" dirty="0">
                  <a:solidFill>
                    <a:srgbClr val="769297"/>
                  </a:solidFill>
                  <a:latin typeface="幼圆" panose="02010509060101010101" pitchFamily="49" charset="-122"/>
                  <a:ea typeface="幼圆" panose="02010509060101010101" pitchFamily="49" charset="-122"/>
                </a:rPr>
                <a:t>2.1 </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细胞破碎动力学</a:t>
              </a:r>
              <a:endParaRPr lang="zh-CN" altLang="en-US" sz="3725" b="1" dirty="0">
                <a:solidFill>
                  <a:srgbClr val="769297"/>
                </a:solidFill>
                <a:latin typeface="幼圆" panose="02010509060101010101" pitchFamily="49" charset="-122"/>
                <a:ea typeface="幼圆" panose="02010509060101010101" pitchFamily="49" charset="-122"/>
                <a:sym typeface="+mn-ea"/>
              </a:endParaRPr>
            </a:p>
            <a:p>
              <a:pPr algn="l"/>
              <a:r>
                <a:rPr lang="en-US" altLang="zh-CN" sz="3725" b="1" dirty="0">
                  <a:solidFill>
                    <a:srgbClr val="769297"/>
                  </a:solidFill>
                  <a:latin typeface="幼圆" panose="02010509060101010101" pitchFamily="49" charset="-122"/>
                  <a:ea typeface="幼圆" panose="02010509060101010101" pitchFamily="49" charset="-122"/>
                  <a:sym typeface="+mn-ea"/>
                </a:rPr>
                <a:t>  -</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以珠磨法破碎小球藻提取类胡萝卜素为例</a:t>
              </a:r>
              <a:endParaRPr lang="zh-CN" altLang="en-US" sz="3725" b="1" dirty="0">
                <a:solidFill>
                  <a:srgbClr val="769297"/>
                </a:solidFill>
                <a:latin typeface="幼圆" panose="02010509060101010101" pitchFamily="49" charset="-122"/>
                <a:ea typeface="幼圆" panose="02010509060101010101" pitchFamily="49" charset="-122"/>
                <a:sym typeface="+mn-ea"/>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1445895" y="1553845"/>
            <a:ext cx="5512435" cy="3969385"/>
          </a:xfrm>
          <a:prstGeom prst="rect">
            <a:avLst/>
          </a:prstGeom>
          <a:noFill/>
        </p:spPr>
        <p:txBody>
          <a:bodyPr wrap="square" rtlCol="0">
            <a:spAutoFit/>
          </a:bodyPr>
          <a:lstStyle/>
          <a:p>
            <a:pPr algn="l"/>
            <a:r>
              <a:rPr lang="en-US" altLang="zh-CN"/>
              <a:t>         </a:t>
            </a:r>
            <a:r>
              <a:rPr lang="zh-CN" altLang="en-US"/>
              <a:t>实验以细胞过程中叶绿素的释放量来测定细胞破碎率，将1 mL 细胞破碎液置于12 000 r/min条件下离心1 min，取50 mL上清液与950 mL无水乙醇混匀。以体积分数95%乙醇为空白对照，分别在664 nm和649 nm波长处测定样品的光密度值，根据公式（1）～（4）计算藻体叶绿素释放量和细胞破碎率。</a:t>
            </a:r>
          </a:p>
          <a:p>
            <a:pPr algn="l"/>
            <a:r>
              <a:rPr lang="en-US" altLang="zh-CN"/>
              <a:t>         </a:t>
            </a:r>
            <a:r>
              <a:rPr lang="zh-CN" altLang="en-US"/>
              <a:t>在珠磨破碎小球藻细胞过程中，由于圆盘的高速旋转，细胞悬浮液和珠子相互搅动，细胞的破碎是由剪切力层之间的碰撞和磨料的滚动而引起的，破碎作用遵循一级动力学定律（式6）。式中：X为t时刻叶绿素的释放量/（mg/g）；Xm为细胞100%破碎时叶绿素释放量/（mg/g），k为一级反应速率常数。</a:t>
            </a:r>
          </a:p>
          <a:p>
            <a:pPr algn="l"/>
            <a:r>
              <a:rPr lang="en-US" altLang="zh-CN"/>
              <a:t>         </a:t>
            </a:r>
            <a:r>
              <a:rPr lang="zh-CN" altLang="en-US"/>
              <a:t>将该方程进行积分，可得到式（7）。式中：R是被释放叶绿素的比例（破碎率）。</a:t>
            </a:r>
          </a:p>
        </p:txBody>
      </p:sp>
      <p:pic>
        <p:nvPicPr>
          <p:cNvPr id="3" name="图片 2"/>
          <p:cNvPicPr>
            <a:picLocks noChangeAspect="1"/>
          </p:cNvPicPr>
          <p:nvPr/>
        </p:nvPicPr>
        <p:blipFill>
          <a:blip r:embed="rId3"/>
          <a:stretch>
            <a:fillRect/>
          </a:stretch>
        </p:blipFill>
        <p:spPr>
          <a:xfrm>
            <a:off x="7193280" y="1591310"/>
            <a:ext cx="4601210" cy="1678940"/>
          </a:xfrm>
          <a:prstGeom prst="rect">
            <a:avLst/>
          </a:prstGeom>
        </p:spPr>
      </p:pic>
      <p:pic>
        <p:nvPicPr>
          <p:cNvPr id="4" name="图片 3"/>
          <p:cNvPicPr>
            <a:picLocks noChangeAspect="1"/>
          </p:cNvPicPr>
          <p:nvPr/>
        </p:nvPicPr>
        <p:blipFill>
          <a:blip r:embed="rId4"/>
          <a:stretch>
            <a:fillRect/>
          </a:stretch>
        </p:blipFill>
        <p:spPr>
          <a:xfrm>
            <a:off x="7193280" y="3929380"/>
            <a:ext cx="4601845" cy="480060"/>
          </a:xfrm>
          <a:prstGeom prst="rect">
            <a:avLst/>
          </a:prstGeom>
        </p:spPr>
      </p:pic>
      <p:pic>
        <p:nvPicPr>
          <p:cNvPr id="5" name="图片 4"/>
          <p:cNvPicPr>
            <a:picLocks noChangeAspect="1"/>
          </p:cNvPicPr>
          <p:nvPr/>
        </p:nvPicPr>
        <p:blipFill>
          <a:blip r:embed="rId5"/>
          <a:stretch>
            <a:fillRect/>
          </a:stretch>
        </p:blipFill>
        <p:spPr>
          <a:xfrm>
            <a:off x="7178040" y="4920615"/>
            <a:ext cx="4617085" cy="5257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5535" y="2916197"/>
            <a:ext cx="5950825" cy="3615516"/>
          </a:xfrm>
          <a:prstGeom prst="rect">
            <a:avLst/>
          </a:prstGeom>
        </p:spPr>
      </p:pic>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5" y="1"/>
            <a:ext cx="1579647" cy="1986977"/>
          </a:xfrm>
          <a:prstGeom prst="rect">
            <a:avLst/>
          </a:prstGeom>
        </p:spPr>
      </p:pic>
      <p:sp>
        <p:nvSpPr>
          <p:cNvPr id="18" name="文本框 45"/>
          <p:cNvSpPr txBox="1">
            <a:spLocks noChangeArrowheads="1"/>
          </p:cNvSpPr>
          <p:nvPr/>
        </p:nvSpPr>
        <p:spPr bwMode="auto">
          <a:xfrm>
            <a:off x="1872834" y="2229238"/>
            <a:ext cx="6382739" cy="994888"/>
          </a:xfrm>
          <a:prstGeom prst="rect">
            <a:avLst/>
          </a:prstGeom>
          <a:noFill/>
          <a:ln w="9525">
            <a:noFill/>
            <a:miter lim="800000"/>
          </a:ln>
        </p:spPr>
        <p:txBody>
          <a:bodyPr wrap="square">
            <a:spAutoFit/>
          </a:bodyPr>
          <a:lstStyle/>
          <a:p>
            <a:pPr defTabSz="1218565"/>
            <a:r>
              <a:rPr lang="en-US" altLang="zh-CN" sz="5865" b="1" dirty="0">
                <a:solidFill>
                  <a:srgbClr val="769297"/>
                </a:solidFill>
                <a:latin typeface="幼圆" panose="02010509060101010101" pitchFamily="49" charset="-122"/>
                <a:ea typeface="幼圆" panose="02010509060101010101" pitchFamily="49" charset="-122"/>
                <a:cs typeface="Arial" panose="020B0604020202020204" pitchFamily="34" charset="0"/>
              </a:rPr>
              <a:t>03</a:t>
            </a:r>
            <a:r>
              <a:rPr lang="en-US" altLang="zh-CN" sz="5330" b="1" dirty="0">
                <a:solidFill>
                  <a:srgbClr val="769297"/>
                </a:solidFill>
                <a:latin typeface="幼圆" panose="02010509060101010101" pitchFamily="49" charset="-122"/>
                <a:ea typeface="幼圆" panose="02010509060101010101" pitchFamily="49" charset="-122"/>
                <a:cs typeface="Arial" panose="020B0604020202020204" pitchFamily="34" charset="0"/>
              </a:rPr>
              <a:t> </a:t>
            </a:r>
            <a:r>
              <a:rPr lang="zh-CN" altLang="en-US" sz="53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细胞破碎设备</a:t>
            </a:r>
            <a:endParaRPr lang="zh-CN" altLang="en-US" sz="5330" b="1" dirty="0">
              <a:solidFill>
                <a:srgbClr val="769297"/>
              </a:solidFill>
              <a:latin typeface="幼圆" panose="02010509060101010101" pitchFamily="49" charset="-122"/>
              <a:ea typeface="幼圆" panose="02010509060101010101" pitchFamily="49" charset="-122"/>
              <a:cs typeface="Arial" panose="020B0604020202020204" pitchFamily="34" charset="0"/>
            </a:endParaRPr>
          </a:p>
        </p:txBody>
      </p:sp>
      <p:sp>
        <p:nvSpPr>
          <p:cNvPr id="19" name="矩形 18"/>
          <p:cNvSpPr/>
          <p:nvPr/>
        </p:nvSpPr>
        <p:spPr>
          <a:xfrm>
            <a:off x="1496839" y="1989284"/>
            <a:ext cx="6326821" cy="1373923"/>
          </a:xfrm>
          <a:prstGeom prst="rect">
            <a:avLst/>
          </a:prstGeom>
          <a:noFill/>
          <a:ln w="9525">
            <a:solidFill>
              <a:srgbClr val="7692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0" name="矩形 19"/>
          <p:cNvSpPr/>
          <p:nvPr/>
        </p:nvSpPr>
        <p:spPr>
          <a:xfrm>
            <a:off x="1592820" y="2091139"/>
            <a:ext cx="6326821" cy="1373923"/>
          </a:xfrm>
          <a:prstGeom prst="rect">
            <a:avLst/>
          </a:prstGeom>
          <a:noFill/>
          <a:ln w="9525">
            <a:solidFill>
              <a:srgbClr val="7692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750"/>
                                        <p:tgtEl>
                                          <p:spTgt spid="13"/>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750"/>
                                        <p:tgtEl>
                                          <p:spTgt spid="3"/>
                                        </p:tgtEl>
                                      </p:cBhvr>
                                    </p:animEffect>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anim calcmode="lin" valueType="num">
                                      <p:cBhvr>
                                        <p:cTn id="16" dur="500" fill="hold"/>
                                        <p:tgtEl>
                                          <p:spTgt spid="18"/>
                                        </p:tgtEl>
                                        <p:attrNameLst>
                                          <p:attrName>ppt_x</p:attrName>
                                        </p:attrNameLst>
                                      </p:cBhvr>
                                      <p:tavLst>
                                        <p:tav tm="0">
                                          <p:val>
                                            <p:strVal val="#ppt_x"/>
                                          </p:val>
                                        </p:tav>
                                        <p:tav tm="100000">
                                          <p:val>
                                            <p:strVal val="#ppt_x"/>
                                          </p:val>
                                        </p:tav>
                                      </p:tavLst>
                                    </p:anim>
                                    <p:anim calcmode="lin" valueType="num">
                                      <p:cBhvr>
                                        <p:cTn id="17" dur="5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barn(inVertical)">
                                      <p:cBhvr>
                                        <p:cTn id="22" dur="750"/>
                                        <p:tgtEl>
                                          <p:spTgt spid="19"/>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barn(inVertical)">
                                      <p:cBhvr>
                                        <p:cTn id="25"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animBg="1"/>
      <p:bldP spid="2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3258555" cy="498788"/>
            </a:xfrm>
            <a:prstGeom prst="rect">
              <a:avLst/>
            </a:prstGeom>
            <a:noFill/>
          </p:spPr>
          <p:txBody>
            <a:bodyPr wrap="none" rtlCol="0">
              <a:spAutoFit/>
            </a:bodyPr>
            <a:lstStyle/>
            <a:p>
              <a:pPr marL="0" marR="0" lvl="0" indent="0" algn="l" defTabSz="1218565" rtl="0" eaLnBrk="1" fontAlgn="auto" latinLnBrk="0" hangingPunct="1">
                <a:lnSpc>
                  <a:spcPct val="100000"/>
                </a:lnSpc>
                <a:spcBef>
                  <a:spcPts val="0"/>
                </a:spcBef>
                <a:spcAft>
                  <a:spcPts val="0"/>
                </a:spcAft>
                <a:buClrTx/>
                <a:buSzTx/>
                <a:buFontTx/>
                <a:buNone/>
                <a:tabLst/>
                <a:defRPr/>
              </a:pPr>
              <a:r>
                <a:rPr kumimoji="0" lang="en-US" sz="3725" b="1" i="0" u="none" strike="noStrike" kern="1200" cap="none" spc="0" normalizeH="0" baseline="0" noProof="0" dirty="0">
                  <a:ln>
                    <a:noFill/>
                  </a:ln>
                  <a:solidFill>
                    <a:srgbClr val="769297"/>
                  </a:solidFill>
                  <a:effectLst/>
                  <a:uLnTx/>
                  <a:uFillTx/>
                  <a:latin typeface="Times New Roman" panose="02020603050405020304" charset="0"/>
                  <a:ea typeface="宋体" panose="02010600030101010101" pitchFamily="2" charset="-122"/>
                  <a:cs typeface="Times New Roman" panose="02020603050405020304" charset="0"/>
                  <a:sym typeface="+mn-ea"/>
                </a:rPr>
                <a:t>1.</a:t>
              </a:r>
              <a:r>
                <a:rPr kumimoji="0" sz="3725" b="1" i="0" u="none" strike="noStrike" kern="1200" cap="none" spc="0" normalizeH="0" baseline="0" noProof="0" dirty="0">
                  <a:ln>
                    <a:noFill/>
                  </a:ln>
                  <a:solidFill>
                    <a:srgbClr val="769297"/>
                  </a:solidFill>
                  <a:effectLst/>
                  <a:uLnTx/>
                  <a:uFillTx/>
                  <a:latin typeface="Times New Roman" panose="02020603050405020304" charset="0"/>
                  <a:ea typeface="宋体" panose="02010600030101010101" pitchFamily="2" charset="-122"/>
                  <a:cs typeface="Times New Roman" panose="02020603050405020304" charset="0"/>
                  <a:sym typeface="+mn-ea"/>
                </a:rPr>
                <a:t>超声波细胞破碎仪</a:t>
              </a: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pic>
        <p:nvPicPr>
          <p:cNvPr id="3" name="图片 2"/>
          <p:cNvPicPr>
            <a:picLocks noChangeAspect="1"/>
          </p:cNvPicPr>
          <p:nvPr/>
        </p:nvPicPr>
        <p:blipFill rotWithShape="1">
          <a:blip r:embed="rId3"/>
          <a:srcRect b="10072"/>
          <a:stretch/>
        </p:blipFill>
        <p:spPr>
          <a:xfrm>
            <a:off x="8658465" y="1387791"/>
            <a:ext cx="3388360" cy="4363344"/>
          </a:xfrm>
          <a:prstGeom prst="rect">
            <a:avLst/>
          </a:prstGeom>
        </p:spPr>
      </p:pic>
      <p:sp>
        <p:nvSpPr>
          <p:cNvPr id="4" name="文本框 3"/>
          <p:cNvSpPr txBox="1"/>
          <p:nvPr/>
        </p:nvSpPr>
        <p:spPr>
          <a:xfrm>
            <a:off x="1356995" y="1226820"/>
            <a:ext cx="6850380" cy="4524315"/>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超声波细胞破碎仪又名超声微波协同萃取仪，超声波细胞裂解仪，超声波纳米材料粉碎机。</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主要特点：</a:t>
            </a:r>
            <a:endParaRPr kumimoji="0" lang="en-US"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1.</a:t>
            </a: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超声探头采用进口钛合金材质</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2.</a:t>
            </a: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高能效换能器</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3.</a:t>
            </a: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振幅自动调节，在不同的负载状况时振幅保持一致</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4.</a:t>
            </a: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设置超声间歇时间</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5.</a:t>
            </a: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微机控制,超声功率连续调节</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6.</a:t>
            </a: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集成温度控制样品温度</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7.</a:t>
            </a: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隔音箱均采用特殊隔音材料</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主要用途：超声波细胞破碎仪具有破碎组织、细菌、病毒、孢子及其它细胞结构，匀质、乳化、混合、脱气、崩解和分散、浸出和提取，加速反应等功能，故广泛应用于生物、医学、化学、制药、食品、化妆品、环保等实验室研究及企业生产。</a:t>
            </a:r>
          </a:p>
        </p:txBody>
      </p:sp>
    </p:spTree>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2188091" cy="498788"/>
            </a:xfrm>
            <a:prstGeom prst="rect">
              <a:avLst/>
            </a:prstGeom>
            <a:noFill/>
          </p:spPr>
          <p:txBody>
            <a:bodyPr wrap="none" rtlCol="0">
              <a:spAutoFit/>
            </a:bodyPr>
            <a:lstStyle/>
            <a:p>
              <a:pPr marL="0" marR="0" lvl="0" indent="0" algn="l" defTabSz="1218565" rtl="0" eaLnBrk="1" fontAlgn="auto" latinLnBrk="0" hangingPunct="1">
                <a:lnSpc>
                  <a:spcPct val="100000"/>
                </a:lnSpc>
                <a:spcBef>
                  <a:spcPts val="0"/>
                </a:spcBef>
                <a:spcAft>
                  <a:spcPts val="0"/>
                </a:spcAft>
                <a:buClrTx/>
                <a:buSzTx/>
                <a:buFontTx/>
                <a:buNone/>
                <a:tabLst/>
                <a:defRPr/>
              </a:pPr>
              <a:r>
                <a:rPr kumimoji="0" lang="en-US" sz="3725" b="1" i="0" u="none" strike="noStrike" kern="1200" cap="none" spc="0" normalizeH="0" baseline="0" noProof="0" dirty="0">
                  <a:ln>
                    <a:noFill/>
                  </a:ln>
                  <a:solidFill>
                    <a:srgbClr val="769297"/>
                  </a:solidFill>
                  <a:effectLst/>
                  <a:uLnTx/>
                  <a:uFillTx/>
                  <a:latin typeface="Times New Roman" panose="02020603050405020304" charset="0"/>
                  <a:ea typeface="宋体" panose="02010600030101010101" pitchFamily="2" charset="-122"/>
                  <a:cs typeface="Times New Roman" panose="02020603050405020304" charset="0"/>
                  <a:sym typeface="+mn-ea"/>
                </a:rPr>
                <a:t>2.</a:t>
              </a:r>
              <a:r>
                <a:rPr kumimoji="0" sz="3725" b="1" i="0" u="none" strike="noStrike" kern="1200" cap="none" spc="0" normalizeH="0" baseline="0" noProof="0" dirty="0">
                  <a:ln>
                    <a:noFill/>
                  </a:ln>
                  <a:solidFill>
                    <a:srgbClr val="769297"/>
                  </a:solidFill>
                  <a:effectLst/>
                  <a:uLnTx/>
                  <a:uFillTx/>
                  <a:latin typeface="Times New Roman" panose="02020603050405020304" charset="0"/>
                  <a:ea typeface="宋体" panose="02010600030101010101" pitchFamily="2" charset="-122"/>
                  <a:cs typeface="Times New Roman" panose="02020603050405020304" charset="0"/>
                  <a:sym typeface="+mn-ea"/>
                </a:rPr>
                <a:t>高速珠磨机</a:t>
              </a: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1518876" y="1776701"/>
            <a:ext cx="6850380" cy="3692525"/>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珠磨机的破碎腔由夹套组成，夹套内通冷却剂可以移出细胞破碎时产生的热量。破碎腔内装有直径约1mm的无铅玻璃珠或其他材质的微珠。当启动电机后，玻璃珠随搅拌桨转动而进行各种形式的运动，从而珠子与细胞之间产生了撞击和剪切效应，使细胞破碎，释放出内含物。在细胞匀浆液出口处设置了珠液分离器滞留珠子，使珠液分离破碎能够连续进行。珠磨机是破碎率较高的细胞破碎机，常用于生物药物的生产中。</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主要特点：</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1、高速珠磨机1、物料研磨一遍可以达到要求的细度。</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2、采用内外冷却的方法散热。</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3、狭缝形搅拌器，加工区域容积小，产品交叉污染小。</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4、与三辊机配套，生产过程一次完成。</a:t>
            </a:r>
          </a:p>
        </p:txBody>
      </p:sp>
      <p:pic>
        <p:nvPicPr>
          <p:cNvPr id="3" name="图片 2">
            <a:extLst>
              <a:ext uri="{FF2B5EF4-FFF2-40B4-BE49-F238E27FC236}">
                <a16:creationId xmlns:a16="http://schemas.microsoft.com/office/drawing/2014/main" id="{9FA89AD8-FD50-4BE8-BC50-6ADA2448D2F2}"/>
              </a:ext>
            </a:extLst>
          </p:cNvPr>
          <p:cNvPicPr>
            <a:picLocks noChangeAspect="1"/>
          </p:cNvPicPr>
          <p:nvPr/>
        </p:nvPicPr>
        <p:blipFill rotWithShape="1">
          <a:blip r:embed="rId3">
            <a:extLst>
              <a:ext uri="{28A0092B-C50C-407E-A947-70E740481C1C}">
                <a14:useLocalDpi xmlns:a14="http://schemas.microsoft.com/office/drawing/2010/main" val="0"/>
              </a:ext>
            </a:extLst>
          </a:blip>
          <a:srcRect l="13620" t="2663"/>
          <a:stretch/>
        </p:blipFill>
        <p:spPr>
          <a:xfrm>
            <a:off x="8950037" y="1574032"/>
            <a:ext cx="2974108" cy="370993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2188091" cy="498788"/>
            </a:xfrm>
            <a:prstGeom prst="rect">
              <a:avLst/>
            </a:prstGeom>
            <a:noFill/>
          </p:spPr>
          <p:txBody>
            <a:bodyPr wrap="none" rtlCol="0">
              <a:spAutoFit/>
            </a:bodyPr>
            <a:lstStyle/>
            <a:p>
              <a:pPr marL="0" marR="0" lvl="0" indent="0" algn="l" defTabSz="1218565" rtl="0" eaLnBrk="1" fontAlgn="auto" latinLnBrk="0" hangingPunct="1">
                <a:lnSpc>
                  <a:spcPct val="100000"/>
                </a:lnSpc>
                <a:spcBef>
                  <a:spcPts val="0"/>
                </a:spcBef>
                <a:spcAft>
                  <a:spcPts val="0"/>
                </a:spcAft>
                <a:buClrTx/>
                <a:buSzTx/>
                <a:buFontTx/>
                <a:buNone/>
                <a:tabLst/>
                <a:defRPr/>
              </a:pPr>
              <a:r>
                <a:rPr kumimoji="0" lang="en-US" sz="3725" b="1" i="0" u="none" strike="noStrike" kern="1200" cap="none" spc="0" normalizeH="0" baseline="0" noProof="0" dirty="0">
                  <a:ln>
                    <a:noFill/>
                  </a:ln>
                  <a:solidFill>
                    <a:srgbClr val="769297"/>
                  </a:solidFill>
                  <a:effectLst/>
                  <a:uLnTx/>
                  <a:uFillTx/>
                  <a:latin typeface="Times New Roman" panose="02020603050405020304" charset="0"/>
                  <a:ea typeface="宋体" panose="02010600030101010101" pitchFamily="2" charset="-122"/>
                  <a:cs typeface="Times New Roman" panose="02020603050405020304" charset="0"/>
                  <a:sym typeface="+mn-ea"/>
                </a:rPr>
                <a:t>3.</a:t>
              </a:r>
              <a:r>
                <a:rPr kumimoji="0" sz="3725" b="1" i="0" u="none" strike="noStrike" kern="1200" cap="none" spc="0" normalizeH="0" baseline="0" noProof="0" dirty="0">
                  <a:ln>
                    <a:noFill/>
                  </a:ln>
                  <a:solidFill>
                    <a:srgbClr val="769297"/>
                  </a:solidFill>
                  <a:effectLst/>
                  <a:uLnTx/>
                  <a:uFillTx/>
                  <a:latin typeface="Times New Roman" panose="02020603050405020304" charset="0"/>
                  <a:ea typeface="宋体" panose="02010600030101010101" pitchFamily="2" charset="-122"/>
                  <a:cs typeface="Times New Roman" panose="02020603050405020304" charset="0"/>
                  <a:sym typeface="+mn-ea"/>
                </a:rPr>
                <a:t>高压匀浆器</a:t>
              </a: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4" name="文本框 3"/>
          <p:cNvSpPr txBox="1"/>
          <p:nvPr/>
        </p:nvSpPr>
        <p:spPr>
          <a:xfrm>
            <a:off x="1445895" y="812165"/>
            <a:ext cx="6850380" cy="6185535"/>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特点：1、传动部件采用强制冷却加压润滑，大大提高了传动部位的寿命，适用于现代工业长期连续工作，传动齿　轮采用人字齿轮传动，运转平衡、可靠、噪音低。适用于各种粘度的料液，把阀件磨损降至最低限度。</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2、超大型机器。采用液压控制，操作方便、加压卸压轻松自如，改变了手工加压费力的现象。</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3、使用特殊装置的压力显示，减少压力表震动，使压力表使用寿命延长一倍，同时只要用户需要，其压力可采用压力传感数字显示，来显示压力。</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4、耐磨密封材料，耐高压、自润滑性能好，使用寿命长。</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用途：食品饮料行业：奶制品，饮料，果汁及各种乳品。</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1、制药：抗生素、各种乳剂、浆液制剂、中药制剂、脂肪乳输液、花粉破碎及各种营养保健液。</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2、轻工化工行业：香精香料、化妆品、乳化硅油、感光剂、增亮剂、增稠剂、高级涂料、颜料、染料、重油渗水等。</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3、生物工程技术：对大肠干菌、酵母菌、细胞进行破碎，撮取其细胞内酶、蛋白质等活性产物。</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4、纳米技术：纳米颗粒的制备关键是控制粒子大小和得较窄均匀的颗粒分布。减少和消除粒子团聚现象，用高压均质机利用空穴爆破法，为目前较为适当的纳米制备技术，经过100MPA以上的高压多次均质过程，可制备均匀的粒径在0.1-0.5的粒径。</a:t>
            </a:r>
          </a:p>
        </p:txBody>
      </p:sp>
      <p:pic>
        <p:nvPicPr>
          <p:cNvPr id="2" name="图片 1"/>
          <p:cNvPicPr>
            <a:picLocks noChangeAspect="1"/>
          </p:cNvPicPr>
          <p:nvPr/>
        </p:nvPicPr>
        <p:blipFill rotWithShape="1">
          <a:blip r:embed="rId3"/>
          <a:srcRect b="11459"/>
          <a:stretch/>
        </p:blipFill>
        <p:spPr>
          <a:xfrm>
            <a:off x="9022551" y="1869729"/>
            <a:ext cx="2894965" cy="293318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43326" y="1714763"/>
            <a:ext cx="12146794" cy="3428475"/>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p>
        </p:txBody>
      </p:sp>
      <p:pic>
        <p:nvPicPr>
          <p:cNvPr id="14" name="图片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11839" y="592221"/>
            <a:ext cx="4972767" cy="6254408"/>
          </a:xfrm>
          <a:prstGeom prst="rect">
            <a:avLst/>
          </a:prstGeom>
        </p:spPr>
      </p:pic>
      <p:pic>
        <p:nvPicPr>
          <p:cNvPr id="15" name="图片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89" y="-1608"/>
            <a:ext cx="2136538" cy="2687469"/>
          </a:xfrm>
          <a:prstGeom prst="rect">
            <a:avLst/>
          </a:prstGeom>
        </p:spPr>
      </p:pic>
      <p:sp>
        <p:nvSpPr>
          <p:cNvPr id="16" name="矩形 259"/>
          <p:cNvSpPr>
            <a:spLocks noChangeArrowheads="1"/>
          </p:cNvSpPr>
          <p:nvPr/>
        </p:nvSpPr>
        <p:spPr bwMode="auto">
          <a:xfrm>
            <a:off x="612999" y="2913457"/>
            <a:ext cx="6298840" cy="1030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6683" tIns="43341" rIns="86683" bIns="4334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zh-CN" altLang="en-US" sz="6130" b="1" cap="all" spc="284" dirty="0">
                <a:solidFill>
                  <a:srgbClr val="769297"/>
                </a:solidFill>
                <a:latin typeface="幼圆" panose="02010509060101010101" pitchFamily="49" charset="-122"/>
                <a:ea typeface="幼圆" panose="02010509060101010101" pitchFamily="49" charset="-122"/>
                <a:cs typeface="Arial" panose="020B0604020202020204" pitchFamily="34" charset="0"/>
              </a:rPr>
              <a:t>感谢您的欣赏</a:t>
            </a:r>
            <a:endParaRPr lang="zh-CN" altLang="en-US" sz="3730" b="1" cap="all" spc="284" dirty="0">
              <a:solidFill>
                <a:srgbClr val="769297"/>
              </a:solidFill>
              <a:latin typeface="幼圆" panose="02010509060101010101" pitchFamily="49" charset="-122"/>
              <a:ea typeface="幼圆" panose="02010509060101010101" pitchFamily="49" charset="-122"/>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advTm="9000">
        <p:split orient="vert"/>
      </p:transition>
    </mc:Choice>
    <mc:Fallback xmlns="">
      <p:transition spd="slow" advTm="9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750"/>
                                        <p:tgtEl>
                                          <p:spTgt spid="13"/>
                                        </p:tgtEl>
                                      </p:cBhvr>
                                    </p:animEffect>
                                  </p:childTnLst>
                                </p:cTn>
                              </p:par>
                            </p:childTnLst>
                          </p:cTn>
                        </p:par>
                        <p:par>
                          <p:cTn id="8" fill="hold">
                            <p:stCondLst>
                              <p:cond delay="1000"/>
                            </p:stCondLst>
                            <p:childTnLst>
                              <p:par>
                                <p:cTn id="9" presetID="14" presetClass="entr" presetSubtype="1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randombar(horizontal)">
                                      <p:cBhvr>
                                        <p:cTn id="11" dur="750"/>
                                        <p:tgtEl>
                                          <p:spTgt spid="14"/>
                                        </p:tgtEl>
                                      </p:cBhvr>
                                    </p:animEffect>
                                  </p:childTnLst>
                                </p:cTn>
                              </p:par>
                            </p:childTnLst>
                          </p:cTn>
                        </p:par>
                        <p:par>
                          <p:cTn id="12" fill="hold">
                            <p:stCondLst>
                              <p:cond delay="2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16"/>
                                        </p:tgtEl>
                                        <p:attrNameLst>
                                          <p:attrName>ppt_y</p:attrName>
                                        </p:attrNameLst>
                                      </p:cBhvr>
                                      <p:tavLst>
                                        <p:tav tm="0">
                                          <p:val>
                                            <p:strVal val="#ppt_y"/>
                                          </p:val>
                                        </p:tav>
                                        <p:tav tm="100000">
                                          <p:val>
                                            <p:strVal val="#ppt_y"/>
                                          </p:val>
                                        </p:tav>
                                      </p:tavLst>
                                    </p:anim>
                                    <p:anim calcmode="lin" valueType="num">
                                      <p:cBhvr>
                                        <p:cTn id="17"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16"/>
                                        </p:tgtEl>
                                      </p:cBhvr>
                                    </p:animEffect>
                                  </p:childTnLst>
                                </p:cTn>
                              </p:par>
                            </p:childTnLst>
                          </p:cTn>
                        </p:par>
                        <p:par>
                          <p:cTn id="20" fill="hold">
                            <p:stCondLst>
                              <p:cond delay="2250"/>
                            </p:stCondLst>
                            <p:childTnLst>
                              <p:par>
                                <p:cTn id="21" presetID="26" presetClass="emph" presetSubtype="0" fill="hold" grpId="1" nodeType="afterEffect">
                                  <p:stCondLst>
                                    <p:cond delay="0"/>
                                  </p:stCondLst>
                                  <p:iterate type="lt">
                                    <p:tmPct val="0"/>
                                  </p:iterate>
                                  <p:childTnLst>
                                    <p:animEffect transition="out" filter="fade">
                                      <p:cBhvr>
                                        <p:cTn id="22" dur="500" tmFilter="0, 0; .2, .5; .8, .5; 1, 0"/>
                                        <p:tgtEl>
                                          <p:spTgt spid="16"/>
                                        </p:tgtEl>
                                      </p:cBhvr>
                                    </p:animEffect>
                                    <p:animScale>
                                      <p:cBhvr>
                                        <p:cTn id="23" dur="250" autoRev="1" fill="hold"/>
                                        <p:tgtEl>
                                          <p:spTgt spid="16"/>
                                        </p:tgtEl>
                                      </p:cBhvr>
                                      <p:by x="105000" y="105000"/>
                                    </p:animScale>
                                  </p:childTnLst>
                                </p:cTn>
                              </p:par>
                            </p:childTnLst>
                          </p:cTn>
                        </p:par>
                        <p:par>
                          <p:cTn id="24" fill="hold">
                            <p:stCondLst>
                              <p:cond delay="2750"/>
                            </p:stCondLst>
                            <p:childTnLst>
                              <p:par>
                                <p:cTn id="25" presetID="10" presetClass="entr" presetSubtype="0"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p:bldP spid="16" grpId="1"/>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矩形 37"/>
          <p:cNvSpPr/>
          <p:nvPr/>
        </p:nvSpPr>
        <p:spPr>
          <a:xfrm>
            <a:off x="0" y="589915"/>
            <a:ext cx="12146915" cy="586867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endParaRPr lang="zh-CN" altLang="en-US" sz="2400" dirty="0">
              <a:solidFill>
                <a:prstClr val="white"/>
              </a:solidFill>
              <a:latin typeface="Calibri" panose="020F0502020204030204"/>
              <a:ea typeface="宋体" panose="02010600030101010101" pitchFamily="2" charset="-122"/>
            </a:endParaRPr>
          </a:p>
        </p:txBody>
      </p:sp>
      <p:sp>
        <p:nvSpPr>
          <p:cNvPr id="3" name="文本框 2"/>
          <p:cNvSpPr txBox="1"/>
          <p:nvPr/>
        </p:nvSpPr>
        <p:spPr>
          <a:xfrm>
            <a:off x="935119" y="1386590"/>
            <a:ext cx="1022350" cy="2426335"/>
          </a:xfrm>
          <a:prstGeom prst="rect">
            <a:avLst/>
          </a:prstGeom>
          <a:noFill/>
        </p:spPr>
        <p:txBody>
          <a:bodyPr vert="eaVert" wrap="square" lIns="91412" tIns="45706" rIns="91412" bIns="45706" rtlCol="0">
            <a:spAutoFit/>
          </a:bodyPr>
          <a:lstStyle/>
          <a:p>
            <a:pPr defTabSz="1218565"/>
            <a:r>
              <a:rPr lang="zh-CN" altLang="en-US" sz="5465" dirty="0">
                <a:solidFill>
                  <a:srgbClr val="769297"/>
                </a:solidFill>
                <a:latin typeface="宋体" panose="02010600030101010101" pitchFamily="2" charset="-122"/>
                <a:ea typeface="宋体" panose="02010600030101010101" pitchFamily="2" charset="-122"/>
              </a:rPr>
              <a:t>目录</a:t>
            </a:r>
          </a:p>
        </p:txBody>
      </p:sp>
      <p:sp>
        <p:nvSpPr>
          <p:cNvPr id="4" name="文本框 3"/>
          <p:cNvSpPr txBox="1"/>
          <p:nvPr/>
        </p:nvSpPr>
        <p:spPr>
          <a:xfrm>
            <a:off x="509908" y="579767"/>
            <a:ext cx="550545" cy="2893482"/>
          </a:xfrm>
          <a:prstGeom prst="rect">
            <a:avLst/>
          </a:prstGeom>
          <a:noFill/>
        </p:spPr>
        <p:txBody>
          <a:bodyPr vert="eaVert" wrap="square" lIns="91412" tIns="45706" rIns="91412" bIns="45706" rtlCol="0">
            <a:spAutoFit/>
          </a:bodyPr>
          <a:lstStyle/>
          <a:p>
            <a:pPr algn="ctr" defTabSz="1218565"/>
            <a:r>
              <a:rPr lang="en-US" altLang="zh-CN" sz="2400" dirty="0">
                <a:solidFill>
                  <a:srgbClr val="769297"/>
                </a:solidFill>
                <a:latin typeface="Times New Roman" panose="02020603050405020304" charset="0"/>
                <a:ea typeface="宋体" panose="02010600030101010101" pitchFamily="2" charset="-122"/>
                <a:cs typeface="Times New Roman" panose="02020603050405020304" charset="0"/>
              </a:rPr>
              <a:t>CONTENT</a:t>
            </a:r>
          </a:p>
        </p:txBody>
      </p:sp>
      <p:pic>
        <p:nvPicPr>
          <p:cNvPr id="39" name="图片 3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007820" y="589739"/>
            <a:ext cx="4972767" cy="6254408"/>
          </a:xfrm>
          <a:prstGeom prst="rect">
            <a:avLst/>
          </a:prstGeom>
        </p:spPr>
      </p:pic>
      <p:sp>
        <p:nvSpPr>
          <p:cNvPr id="40" name="文本框 45"/>
          <p:cNvSpPr txBox="1">
            <a:spLocks noChangeArrowheads="1"/>
          </p:cNvSpPr>
          <p:nvPr/>
        </p:nvSpPr>
        <p:spPr bwMode="auto">
          <a:xfrm>
            <a:off x="2179320" y="1386840"/>
            <a:ext cx="5354320" cy="4523105"/>
          </a:xfrm>
          <a:prstGeom prst="rect">
            <a:avLst/>
          </a:prstGeom>
          <a:noFill/>
          <a:ln w="9525">
            <a:noFill/>
            <a:miter lim="800000"/>
          </a:ln>
        </p:spPr>
        <p:txBody>
          <a:bodyPr wrap="square">
            <a:spAutoFit/>
          </a:bodyPr>
          <a:lstStyle/>
          <a:p>
            <a:pPr defTabSz="1218565"/>
            <a:r>
              <a:rPr lang="en-US" altLang="zh-CN"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1.</a:t>
            </a:r>
            <a:r>
              <a:rPr lang="zh-CN" altLang="en-US"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细胞破碎的方法</a:t>
            </a:r>
          </a:p>
          <a:p>
            <a:pPr defTabSz="1218565"/>
            <a:r>
              <a:rPr lang="en-US" altLang="zh-CN"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 1.1</a:t>
            </a:r>
            <a:r>
              <a:rPr lang="zh-CN" altLang="en-US"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细胞破碎技术的原理</a:t>
            </a:r>
          </a:p>
          <a:p>
            <a:pPr defTabSz="1218565"/>
            <a:r>
              <a:rPr lang="en-US" altLang="zh-CN"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 1.2</a:t>
            </a:r>
            <a:r>
              <a:rPr lang="zh-CN" altLang="en-US"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微生物细胞壁</a:t>
            </a:r>
          </a:p>
          <a:p>
            <a:pPr defTabSz="1218565"/>
            <a:r>
              <a:rPr lang="zh-CN" altLang="en-US"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 </a:t>
            </a:r>
            <a:r>
              <a:rPr lang="en-US" altLang="zh-CN"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1.3</a:t>
            </a:r>
            <a:r>
              <a:rPr lang="zh-CN" altLang="en-US"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细胞破碎技术的方法</a:t>
            </a:r>
          </a:p>
          <a:p>
            <a:pPr defTabSz="1218565"/>
            <a:r>
              <a:rPr lang="en-US" altLang="zh-CN"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2.</a:t>
            </a:r>
            <a:r>
              <a:rPr lang="zh-CN" altLang="en-US"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细胞破碎动力学</a:t>
            </a:r>
          </a:p>
          <a:p>
            <a:pPr defTabSz="1218565"/>
            <a:r>
              <a:rPr lang="en-US" altLang="zh-CN"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     ——</a:t>
            </a:r>
            <a:r>
              <a:rPr lang="zh-CN" altLang="en-US"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以珠磨法破碎小球藻提取类胡萝卜素为例</a:t>
            </a:r>
          </a:p>
          <a:p>
            <a:pPr defTabSz="1218565"/>
            <a:r>
              <a:rPr lang="en-US" altLang="zh-CN" sz="3200" b="1" dirty="0">
                <a:solidFill>
                  <a:srgbClr val="769297"/>
                </a:solidFill>
                <a:latin typeface="Times New Roman" panose="02020603050405020304" charset="0"/>
                <a:ea typeface="宋体" panose="02010600030101010101" pitchFamily="2" charset="-122"/>
                <a:cs typeface="Times New Roman" panose="02020603050405020304" charset="0"/>
                <a:sym typeface="+mn-ea"/>
              </a:rPr>
              <a:t>3.</a:t>
            </a:r>
            <a:r>
              <a:rPr lang="zh-CN" altLang="en-US" sz="3200" b="1">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细胞破碎设备</a:t>
            </a:r>
            <a:endParaRPr lang="zh-CN" altLang="en-US" sz="3200" b="1" dirty="0">
              <a:solidFill>
                <a:srgbClr val="769297"/>
              </a:solidFill>
              <a:latin typeface="Times New Roman" panose="02020603050405020304" charset="0"/>
              <a:ea typeface="宋体" panose="02010600030101010101" pitchFamily="2" charset="-122"/>
              <a:cs typeface="Times New Roman" panose="02020603050405020304" charset="0"/>
            </a:endParaRPr>
          </a:p>
          <a:p>
            <a:pPr indent="0" defTabSz="1218565">
              <a:buNone/>
            </a:pPr>
            <a:endParaRPr lang="zh-CN" altLang="en-US" sz="320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barn(inVertical)">
                                      <p:cBhvr>
                                        <p:cTn id="7" dur="500"/>
                                        <p:tgtEl>
                                          <p:spTgt spid="38"/>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500" fill="hold"/>
                                        <p:tgtEl>
                                          <p:spTgt spid="39"/>
                                        </p:tgtEl>
                                        <p:attrNameLst>
                                          <p:attrName>ppt_x</p:attrName>
                                        </p:attrNameLst>
                                      </p:cBhvr>
                                      <p:tavLst>
                                        <p:tav tm="0">
                                          <p:val>
                                            <p:strVal val="#ppt_x"/>
                                          </p:val>
                                        </p:tav>
                                        <p:tav tm="100000">
                                          <p:val>
                                            <p:strVal val="#ppt_x"/>
                                          </p:val>
                                        </p:tav>
                                      </p:tavLst>
                                    </p:anim>
                                    <p:anim calcmode="lin" valueType="num">
                                      <p:cBhvr additive="base">
                                        <p:cTn id="12" dur="500" fill="hold"/>
                                        <p:tgtEl>
                                          <p:spTgt spid="3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12" presetClass="entr" presetSubtype="8"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p:tgtEl>
                                          <p:spTgt spid="3"/>
                                        </p:tgtEl>
                                        <p:attrNameLst>
                                          <p:attrName>ppt_x</p:attrName>
                                        </p:attrNameLst>
                                      </p:cBhvr>
                                      <p:tavLst>
                                        <p:tav tm="0">
                                          <p:val>
                                            <p:strVal val="#ppt_x-#ppt_w*1.125000"/>
                                          </p:val>
                                        </p:tav>
                                        <p:tav tm="100000">
                                          <p:val>
                                            <p:strVal val="#ppt_x"/>
                                          </p:val>
                                        </p:tav>
                                      </p:tavLst>
                                    </p:anim>
                                    <p:animEffect transition="in" filter="wipe(right)">
                                      <p:cBhvr>
                                        <p:cTn id="17" dur="500"/>
                                        <p:tgtEl>
                                          <p:spTgt spid="3"/>
                                        </p:tgtEl>
                                      </p:cBhvr>
                                    </p:animEffect>
                                  </p:childTnLst>
                                </p:cTn>
                              </p:par>
                            </p:childTnLst>
                          </p:cTn>
                        </p:par>
                        <p:par>
                          <p:cTn id="18" fill="hold">
                            <p:stCondLst>
                              <p:cond delay="1500"/>
                            </p:stCondLst>
                            <p:childTnLst>
                              <p:par>
                                <p:cTn id="19" presetID="22" presetClass="entr" presetSubtype="2"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right)">
                                      <p:cBhvr>
                                        <p:cTn id="21" dur="500"/>
                                        <p:tgtEl>
                                          <p:spTgt spid="4"/>
                                        </p:tgtEl>
                                      </p:cBhvr>
                                    </p:animEffect>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40"/>
                                        </p:tgtEl>
                                        <p:attrNameLst>
                                          <p:attrName>style.visibility</p:attrName>
                                        </p:attrNameLst>
                                      </p:cBhvr>
                                      <p:to>
                                        <p:strVal val="visible"/>
                                      </p:to>
                                    </p:set>
                                    <p:animEffect transition="in" filter="fade">
                                      <p:cBhvr>
                                        <p:cTn id="25" dur="500"/>
                                        <p:tgtEl>
                                          <p:spTgt spid="40"/>
                                        </p:tgtEl>
                                      </p:cBhvr>
                                    </p:animEffect>
                                    <p:anim calcmode="lin" valueType="num">
                                      <p:cBhvr>
                                        <p:cTn id="26" dur="500" fill="hold"/>
                                        <p:tgtEl>
                                          <p:spTgt spid="40"/>
                                        </p:tgtEl>
                                        <p:attrNameLst>
                                          <p:attrName>ppt_x</p:attrName>
                                        </p:attrNameLst>
                                      </p:cBhvr>
                                      <p:tavLst>
                                        <p:tav tm="0">
                                          <p:val>
                                            <p:strVal val="#ppt_x"/>
                                          </p:val>
                                        </p:tav>
                                        <p:tav tm="100000">
                                          <p:val>
                                            <p:strVal val="#ppt_x"/>
                                          </p:val>
                                        </p:tav>
                                      </p:tavLst>
                                    </p:anim>
                                    <p:anim calcmode="lin" valueType="num">
                                      <p:cBhvr>
                                        <p:cTn id="27" dur="5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ldLvl="0" animBg="1"/>
      <p:bldP spid="3" grpId="0"/>
      <p:bldP spid="4" grpId="0"/>
      <p:bldP spid="4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5535" y="2916197"/>
            <a:ext cx="5950825" cy="3615516"/>
          </a:xfrm>
          <a:prstGeom prst="rect">
            <a:avLst/>
          </a:prstGeom>
        </p:spPr>
      </p:pic>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5" y="1"/>
            <a:ext cx="1579647" cy="1986977"/>
          </a:xfrm>
          <a:prstGeom prst="rect">
            <a:avLst/>
          </a:prstGeom>
        </p:spPr>
      </p:pic>
      <p:sp>
        <p:nvSpPr>
          <p:cNvPr id="18" name="文本框 45"/>
          <p:cNvSpPr txBox="1">
            <a:spLocks noChangeArrowheads="1"/>
          </p:cNvSpPr>
          <p:nvPr/>
        </p:nvSpPr>
        <p:spPr bwMode="auto">
          <a:xfrm>
            <a:off x="1599259" y="2163444"/>
            <a:ext cx="6382739" cy="993775"/>
          </a:xfrm>
          <a:prstGeom prst="rect">
            <a:avLst/>
          </a:prstGeom>
          <a:noFill/>
          <a:ln w="9525">
            <a:noFill/>
            <a:miter lim="800000"/>
          </a:ln>
        </p:spPr>
        <p:txBody>
          <a:bodyPr wrap="square">
            <a:spAutoFit/>
          </a:bodyPr>
          <a:lstStyle/>
          <a:p>
            <a:pPr defTabSz="1218565"/>
            <a:r>
              <a:rPr lang="en-US" altLang="zh-CN" sz="5865" b="1" dirty="0">
                <a:solidFill>
                  <a:srgbClr val="769297"/>
                </a:solidFill>
                <a:latin typeface="Times New Roman" panose="02020603050405020304" charset="0"/>
                <a:ea typeface="宋体" panose="02010600030101010101" pitchFamily="2" charset="-122"/>
                <a:cs typeface="Times New Roman" panose="02020603050405020304" charset="0"/>
              </a:rPr>
              <a:t>01</a:t>
            </a:r>
            <a:r>
              <a:rPr lang="en-US" altLang="zh-CN" sz="5330" b="1" dirty="0">
                <a:solidFill>
                  <a:srgbClr val="769297"/>
                </a:solidFill>
                <a:latin typeface="Times New Roman" panose="02020603050405020304" charset="0"/>
                <a:ea typeface="宋体" panose="02010600030101010101" pitchFamily="2" charset="-122"/>
                <a:cs typeface="Times New Roman" panose="02020603050405020304" charset="0"/>
              </a:rPr>
              <a:t>  </a:t>
            </a:r>
            <a:r>
              <a:rPr lang="zh-CN" altLang="en-US" sz="53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细胞破碎的方法</a:t>
            </a:r>
            <a:endParaRPr lang="zh-CN" altLang="en-US" sz="53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sp>
        <p:nvSpPr>
          <p:cNvPr id="19" name="矩形 18"/>
          <p:cNvSpPr/>
          <p:nvPr/>
        </p:nvSpPr>
        <p:spPr>
          <a:xfrm>
            <a:off x="1496839" y="1989284"/>
            <a:ext cx="6326821" cy="1373923"/>
          </a:xfrm>
          <a:prstGeom prst="rect">
            <a:avLst/>
          </a:prstGeom>
          <a:noFill/>
          <a:ln w="9525">
            <a:solidFill>
              <a:srgbClr val="7692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0" name="矩形 19"/>
          <p:cNvSpPr/>
          <p:nvPr/>
        </p:nvSpPr>
        <p:spPr>
          <a:xfrm>
            <a:off x="1592820" y="2091139"/>
            <a:ext cx="6326821" cy="1373923"/>
          </a:xfrm>
          <a:prstGeom prst="rect">
            <a:avLst/>
          </a:prstGeom>
          <a:noFill/>
          <a:ln w="9525">
            <a:solidFill>
              <a:srgbClr val="76929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750"/>
                                        <p:tgtEl>
                                          <p:spTgt spid="13"/>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750"/>
                                        <p:tgtEl>
                                          <p:spTgt spid="3"/>
                                        </p:tgtEl>
                                      </p:cBhvr>
                                    </p:animEffect>
                                  </p:childTnLst>
                                </p:cTn>
                              </p:par>
                            </p:childTnLst>
                          </p:cTn>
                        </p:par>
                        <p:par>
                          <p:cTn id="12" fill="hold">
                            <p:stCondLst>
                              <p:cond delay="2000"/>
                            </p:stCondLst>
                            <p:childTnLst>
                              <p:par>
                                <p:cTn id="13" presetID="42" presetClass="entr" presetSubtype="0" fill="hold" grpId="0"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anim calcmode="lin" valueType="num">
                                      <p:cBhvr>
                                        <p:cTn id="16" dur="500" fill="hold"/>
                                        <p:tgtEl>
                                          <p:spTgt spid="18"/>
                                        </p:tgtEl>
                                        <p:attrNameLst>
                                          <p:attrName>ppt_x</p:attrName>
                                        </p:attrNameLst>
                                      </p:cBhvr>
                                      <p:tavLst>
                                        <p:tav tm="0">
                                          <p:val>
                                            <p:strVal val="#ppt_x"/>
                                          </p:val>
                                        </p:tav>
                                        <p:tav tm="100000">
                                          <p:val>
                                            <p:strVal val="#ppt_x"/>
                                          </p:val>
                                        </p:tav>
                                      </p:tavLst>
                                    </p:anim>
                                    <p:anim calcmode="lin" valueType="num">
                                      <p:cBhvr>
                                        <p:cTn id="17" dur="5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barn(inVertical)">
                                      <p:cBhvr>
                                        <p:cTn id="22" dur="750"/>
                                        <p:tgtEl>
                                          <p:spTgt spid="19"/>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barn(inVertical)">
                                      <p:cBhvr>
                                        <p:cTn id="25"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animBg="1"/>
      <p:bldP spid="2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3793073" cy="498788"/>
            </a:xfrm>
            <a:prstGeom prst="rect">
              <a:avLst/>
            </a:prstGeom>
            <a:noFill/>
          </p:spPr>
          <p:txBody>
            <a:bodyPr wrap="none" rtlCol="0">
              <a:spAutoFit/>
            </a:bodyPr>
            <a:lstStyle/>
            <a:p>
              <a:pPr algn="l" defTabSz="1218565"/>
              <a:r>
                <a:rPr lang="en-US" altLang="zh-CN"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1.1</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细胞破碎技术的原理</a:t>
              </a:r>
              <a:endParaRPr lang="zh-CN" altLang="en-US" sz="37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8" name="文本框 7"/>
          <p:cNvSpPr txBox="1"/>
          <p:nvPr/>
        </p:nvSpPr>
        <p:spPr>
          <a:xfrm>
            <a:off x="1755140" y="1697990"/>
            <a:ext cx="8682355" cy="3539430"/>
          </a:xfrm>
          <a:prstGeom prst="rect">
            <a:avLst/>
          </a:prstGeom>
          <a:noFill/>
        </p:spPr>
        <p:txBody>
          <a:bodyPr wrap="square" rtlCol="0">
            <a:spAutoFit/>
          </a:bodyPr>
          <a:lstStyle/>
          <a:p>
            <a:r>
              <a:rPr lang="zh-CN" altLang="en-US" sz="2800" b="1" dirty="0">
                <a:latin typeface="宋体" panose="02010600030101010101" pitchFamily="2" charset="-122"/>
                <a:ea typeface="宋体" panose="02010600030101010101" pitchFamily="2" charset="-122"/>
              </a:rPr>
              <a:t>细胞破碎技术</a:t>
            </a:r>
            <a:r>
              <a:rPr lang="zh-CN" altLang="en-US" sz="2800" dirty="0">
                <a:latin typeface="宋体" panose="02010600030101010101" pitchFamily="2" charset="-122"/>
                <a:ea typeface="宋体" panose="02010600030101010101" pitchFamily="2" charset="-122"/>
              </a:rPr>
              <a:t>：利用外力破坏细胞膜和细胞壁，使细胞内容物包括目的产物成分释放出来的技术。不同的生物体或同一生物体的不同部位的组织，其细胞破碎的难易不一，使用的方法也不相同，如动物脏器的细胞膜较脆弱，容易破碎，植物和微生物由于具有较坚固的纤维素、半纤维素组成的细胞壁，具有较高的机械强度，不易破碎。而不同种类微生物之间细胞壁构成与强度也有所不同，需要选用不同的破碎方法。</a:t>
            </a:r>
          </a:p>
        </p:txBody>
      </p:sp>
    </p:spTree>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2722609" cy="498788"/>
            </a:xfrm>
            <a:prstGeom prst="rect">
              <a:avLst/>
            </a:prstGeom>
            <a:noFill/>
          </p:spPr>
          <p:txBody>
            <a:bodyPr wrap="none" rtlCol="0">
              <a:spAutoFit/>
            </a:bodyPr>
            <a:lstStyle/>
            <a:p>
              <a:pPr algn="l" defTabSz="1218565"/>
              <a:r>
                <a:rPr lang="en-US" altLang="zh-CN"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1.2</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微生物细胞壁</a:t>
              </a:r>
              <a:endParaRPr lang="zh-CN" altLang="en-US" sz="37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8" name="文本框 7"/>
          <p:cNvSpPr txBox="1"/>
          <p:nvPr/>
        </p:nvSpPr>
        <p:spPr>
          <a:xfrm>
            <a:off x="1174115" y="1092200"/>
            <a:ext cx="7755890" cy="5262245"/>
          </a:xfrm>
          <a:prstGeom prst="rect">
            <a:avLst/>
          </a:prstGeom>
          <a:noFill/>
        </p:spPr>
        <p:txBody>
          <a:bodyPr wrap="square" rtlCol="0">
            <a:spAutoFit/>
          </a:bodyPr>
          <a:lstStyle/>
          <a:p>
            <a:r>
              <a:rPr lang="zh-CN" altLang="en-US" sz="2400" dirty="0">
                <a:latin typeface="宋体" panose="02010600030101010101" pitchFamily="2" charset="-122"/>
                <a:ea typeface="宋体" panose="02010600030101010101" pitchFamily="2" charset="-122"/>
              </a:rPr>
              <a:t>细菌细胞壁：几乎所有细菌的细胞壁都是由肽聚糖组成，它是难溶性的聚糖链，借助短肽交联而成的网状结构，包围在细胞周围，使细胞具有一定的形状和强度。</a:t>
            </a:r>
          </a:p>
          <a:p>
            <a:endParaRPr lang="zh-CN" altLang="en-US" sz="2400" dirty="0">
              <a:latin typeface="宋体" panose="02010600030101010101" pitchFamily="2" charset="-122"/>
              <a:ea typeface="宋体" panose="02010600030101010101" pitchFamily="2" charset="-122"/>
            </a:endParaRPr>
          </a:p>
          <a:p>
            <a:endParaRPr lang="zh-CN" altLang="en-US" sz="2400" dirty="0">
              <a:latin typeface="宋体" panose="02010600030101010101" pitchFamily="2" charset="-122"/>
              <a:ea typeface="宋体" panose="02010600030101010101" pitchFamily="2" charset="-122"/>
            </a:endParaRPr>
          </a:p>
          <a:p>
            <a:r>
              <a:rPr lang="zh-CN" altLang="en-US" sz="2400" dirty="0">
                <a:latin typeface="宋体" panose="02010600030101010101" pitchFamily="2" charset="-122"/>
                <a:ea typeface="宋体" panose="02010600030101010101" pitchFamily="2" charset="-122"/>
              </a:rPr>
              <a:t>酵母细胞壁：酵母细胞壁可分为3层，内层为葡聚糖层，中间层主要由蛋白质组成，外层为甘露聚糖层</a:t>
            </a:r>
          </a:p>
          <a:p>
            <a:endParaRPr lang="zh-CN" altLang="en-US" sz="2400" dirty="0">
              <a:latin typeface="宋体" panose="02010600030101010101" pitchFamily="2" charset="-122"/>
              <a:ea typeface="宋体" panose="02010600030101010101" pitchFamily="2" charset="-122"/>
            </a:endParaRPr>
          </a:p>
          <a:p>
            <a:endParaRPr lang="zh-CN" altLang="en-US" sz="2400" dirty="0">
              <a:latin typeface="宋体" panose="02010600030101010101" pitchFamily="2" charset="-122"/>
              <a:ea typeface="宋体" panose="02010600030101010101" pitchFamily="2" charset="-122"/>
            </a:endParaRPr>
          </a:p>
          <a:p>
            <a:r>
              <a:rPr lang="zh-CN" altLang="en-US" sz="2400" dirty="0">
                <a:latin typeface="宋体" panose="02010600030101010101" pitchFamily="2" charset="-122"/>
                <a:ea typeface="宋体" panose="02010600030101010101" pitchFamily="2" charset="-122"/>
              </a:rPr>
              <a:t>真菌的细胞壁主要存在三种聚合物，</a:t>
            </a:r>
          </a:p>
          <a:p>
            <a:r>
              <a:rPr lang="zh-CN" altLang="en-US" sz="2400" dirty="0">
                <a:latin typeface="宋体" panose="02010600030101010101" pitchFamily="2" charset="-122"/>
                <a:ea typeface="宋体" panose="02010600030101010101" pitchFamily="2" charset="-122"/>
              </a:rPr>
              <a:t>葡聚糖（主要以β-1,3糖苷键连接，</a:t>
            </a:r>
          </a:p>
          <a:p>
            <a:r>
              <a:rPr lang="zh-CN" altLang="en-US" sz="2400" dirty="0">
                <a:latin typeface="宋体" panose="02010600030101010101" pitchFamily="2" charset="-122"/>
                <a:ea typeface="宋体" panose="02010600030101010101" pitchFamily="2" charset="-122"/>
              </a:rPr>
              <a:t>某些以β-1,6糖苷键连接），几丁</a:t>
            </a:r>
          </a:p>
          <a:p>
            <a:r>
              <a:rPr lang="zh-CN" altLang="en-US" sz="2400" dirty="0">
                <a:latin typeface="宋体" panose="02010600030101010101" pitchFamily="2" charset="-122"/>
                <a:ea typeface="宋体" panose="02010600030101010101" pitchFamily="2" charset="-122"/>
              </a:rPr>
              <a:t>质（以微纤维状态存在）以及糖蛋白。</a:t>
            </a:r>
          </a:p>
          <a:p>
            <a:endParaRPr lang="zh-CN" altLang="en-US" sz="2400" dirty="0">
              <a:latin typeface="宋体" panose="02010600030101010101" pitchFamily="2" charset="-122"/>
              <a:ea typeface="宋体" panose="02010600030101010101" pitchFamily="2" charset="-122"/>
            </a:endParaRPr>
          </a:p>
        </p:txBody>
      </p:sp>
      <p:pic>
        <p:nvPicPr>
          <p:cNvPr id="2" name="图片 1" descr="ct_XK07016011j_shot_0150_201241"/>
          <p:cNvPicPr>
            <a:picLocks noChangeAspect="1"/>
          </p:cNvPicPr>
          <p:nvPr/>
        </p:nvPicPr>
        <p:blipFill>
          <a:blip r:embed="rId3"/>
          <a:stretch>
            <a:fillRect/>
          </a:stretch>
        </p:blipFill>
        <p:spPr>
          <a:xfrm>
            <a:off x="9255760" y="1092200"/>
            <a:ext cx="2790825" cy="1568450"/>
          </a:xfrm>
          <a:prstGeom prst="rect">
            <a:avLst/>
          </a:prstGeom>
        </p:spPr>
      </p:pic>
      <p:pic>
        <p:nvPicPr>
          <p:cNvPr id="3" name="图片 2" descr="301030188"/>
          <p:cNvPicPr>
            <a:picLocks noChangeAspect="1"/>
          </p:cNvPicPr>
          <p:nvPr/>
        </p:nvPicPr>
        <p:blipFill>
          <a:blip r:embed="rId4"/>
          <a:stretch>
            <a:fillRect/>
          </a:stretch>
        </p:blipFill>
        <p:spPr>
          <a:xfrm>
            <a:off x="9305290" y="2941320"/>
            <a:ext cx="2741295" cy="1802765"/>
          </a:xfrm>
          <a:prstGeom prst="rect">
            <a:avLst/>
          </a:prstGeom>
        </p:spPr>
      </p:pic>
      <p:pic>
        <p:nvPicPr>
          <p:cNvPr id="4" name="图片 3" descr="5.22-1-2"/>
          <p:cNvPicPr>
            <a:picLocks noChangeAspect="1"/>
          </p:cNvPicPr>
          <p:nvPr/>
        </p:nvPicPr>
        <p:blipFill>
          <a:blip r:embed="rId5"/>
          <a:stretch>
            <a:fillRect/>
          </a:stretch>
        </p:blipFill>
        <p:spPr>
          <a:xfrm rot="10800000" flipH="1" flipV="1">
            <a:off x="6731635" y="4867275"/>
            <a:ext cx="5314950" cy="18224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3793073" cy="498788"/>
            </a:xfrm>
            <a:prstGeom prst="rect">
              <a:avLst/>
            </a:prstGeom>
            <a:noFill/>
          </p:spPr>
          <p:txBody>
            <a:bodyPr wrap="none" rtlCol="0">
              <a:spAutoFit/>
            </a:bodyPr>
            <a:lstStyle/>
            <a:p>
              <a:pPr algn="l" defTabSz="1218565"/>
              <a:r>
                <a:rPr lang="en-US" altLang="zh-CN"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1.3</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细胞破碎技术的方法</a:t>
              </a:r>
              <a:endParaRPr lang="zh-CN" altLang="en-US" sz="37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1789556" y="1340594"/>
            <a:ext cx="4044697" cy="1815882"/>
          </a:xfrm>
          <a:prstGeom prst="rect">
            <a:avLst/>
          </a:prstGeom>
          <a:noFill/>
        </p:spPr>
        <p:txBody>
          <a:bodyPr wrap="none" rtlCol="0">
            <a:spAutoFit/>
          </a:bodyPr>
          <a:lstStyle/>
          <a:p>
            <a:pPr algn="l"/>
            <a:r>
              <a:rPr lang="zh-CN" altLang="en-US" sz="2800" dirty="0">
                <a:latin typeface="Times New Roman" panose="02020603050405020304" charset="0"/>
                <a:ea typeface="宋体" panose="02010600030101010101" pitchFamily="2" charset="-122"/>
                <a:cs typeface="Times New Roman" panose="02020603050405020304" charset="0"/>
              </a:rPr>
              <a:t>机械法：</a:t>
            </a:r>
          </a:p>
          <a:p>
            <a:pPr algn="l"/>
            <a:r>
              <a:rPr lang="en-US" altLang="zh-CN" sz="2800" dirty="0">
                <a:latin typeface="Times New Roman" panose="02020603050405020304" charset="0"/>
                <a:ea typeface="宋体" panose="02010600030101010101" pitchFamily="2" charset="-122"/>
                <a:cs typeface="Times New Roman" panose="02020603050405020304" charset="0"/>
              </a:rPr>
              <a:t>1.高压匀浆破碎法</a:t>
            </a:r>
          </a:p>
          <a:p>
            <a:pPr algn="l"/>
            <a:r>
              <a:rPr lang="en-US" altLang="zh-CN" sz="2800" dirty="0">
                <a:latin typeface="Times New Roman" panose="02020603050405020304" charset="0"/>
                <a:ea typeface="宋体" panose="02010600030101010101" pitchFamily="2" charset="-122"/>
                <a:cs typeface="Times New Roman" panose="02020603050405020304" charset="0"/>
              </a:rPr>
              <a:t>2.高速搅拌珠研磨破碎法</a:t>
            </a:r>
          </a:p>
          <a:p>
            <a:pPr algn="l"/>
            <a:r>
              <a:rPr lang="en-US" altLang="zh-CN" sz="2800" dirty="0">
                <a:latin typeface="Times New Roman" panose="02020603050405020304" charset="0"/>
                <a:ea typeface="宋体" panose="02010600030101010101" pitchFamily="2" charset="-122"/>
                <a:cs typeface="Times New Roman" panose="02020603050405020304" charset="0"/>
              </a:rPr>
              <a:t>3.超声波破碎法</a:t>
            </a:r>
          </a:p>
        </p:txBody>
      </p:sp>
      <p:sp>
        <p:nvSpPr>
          <p:cNvPr id="3" name="文本框 2"/>
          <p:cNvSpPr txBox="1"/>
          <p:nvPr/>
        </p:nvSpPr>
        <p:spPr>
          <a:xfrm>
            <a:off x="7661064" y="3792220"/>
            <a:ext cx="3326552" cy="2246769"/>
          </a:xfrm>
          <a:prstGeom prst="rect">
            <a:avLst/>
          </a:prstGeom>
          <a:noFill/>
        </p:spPr>
        <p:txBody>
          <a:bodyPr wrap="none" rtlCol="0">
            <a:spAutoFit/>
          </a:bodyPr>
          <a:lstStyle/>
          <a:p>
            <a:pPr algn="l"/>
            <a:r>
              <a:rPr lang="zh-CN" altLang="en-US" sz="2800" dirty="0">
                <a:latin typeface="Times New Roman" panose="02020603050405020304" charset="0"/>
                <a:ea typeface="宋体" panose="02010600030101010101" pitchFamily="2" charset="-122"/>
                <a:cs typeface="Times New Roman" panose="02020603050405020304" charset="0"/>
              </a:rPr>
              <a:t>非机械法：</a:t>
            </a:r>
          </a:p>
          <a:p>
            <a:pPr algn="l"/>
            <a:r>
              <a:rPr lang="en-US" altLang="zh-CN" sz="2800" dirty="0">
                <a:latin typeface="Times New Roman" panose="02020603050405020304" charset="0"/>
                <a:ea typeface="宋体" panose="02010600030101010101" pitchFamily="2" charset="-122"/>
                <a:cs typeface="Times New Roman" panose="02020603050405020304" charset="0"/>
              </a:rPr>
              <a:t>1.</a:t>
            </a:r>
            <a:r>
              <a:rPr lang="zh-CN" altLang="en-US" sz="2800" dirty="0">
                <a:latin typeface="Times New Roman" panose="02020603050405020304" charset="0"/>
                <a:ea typeface="宋体" panose="02010600030101010101" pitchFamily="2" charset="-122"/>
                <a:cs typeface="Times New Roman" panose="02020603050405020304" charset="0"/>
              </a:rPr>
              <a:t>渗透压冲击破碎法</a:t>
            </a:r>
          </a:p>
          <a:p>
            <a:pPr algn="l"/>
            <a:r>
              <a:rPr lang="en-US" altLang="zh-CN" sz="2800" dirty="0">
                <a:latin typeface="Times New Roman" panose="02020603050405020304" charset="0"/>
                <a:ea typeface="宋体" panose="02010600030101010101" pitchFamily="2" charset="-122"/>
                <a:cs typeface="Times New Roman" panose="02020603050405020304" charset="0"/>
              </a:rPr>
              <a:t>2.</a:t>
            </a:r>
            <a:r>
              <a:rPr lang="zh-CN" altLang="en-US" sz="2800" dirty="0">
                <a:latin typeface="Times New Roman" panose="02020603050405020304" charset="0"/>
                <a:ea typeface="宋体" panose="02010600030101010101" pitchFamily="2" charset="-122"/>
                <a:cs typeface="Times New Roman" panose="02020603050405020304" charset="0"/>
              </a:rPr>
              <a:t>冻融破碎法</a:t>
            </a:r>
            <a:endParaRPr lang="en-US" altLang="zh-CN" sz="2800" dirty="0">
              <a:latin typeface="Times New Roman" panose="02020603050405020304" charset="0"/>
              <a:ea typeface="宋体" panose="02010600030101010101" pitchFamily="2" charset="-122"/>
              <a:cs typeface="Times New Roman" panose="02020603050405020304" charset="0"/>
            </a:endParaRPr>
          </a:p>
          <a:p>
            <a:pPr algn="l"/>
            <a:r>
              <a:rPr lang="en-US" altLang="zh-CN" sz="2800" dirty="0">
                <a:latin typeface="Times New Roman" panose="02020603050405020304" charset="0"/>
                <a:ea typeface="宋体" panose="02010600030101010101" pitchFamily="2" charset="-122"/>
                <a:cs typeface="Times New Roman" panose="02020603050405020304" charset="0"/>
              </a:rPr>
              <a:t>3.</a:t>
            </a:r>
            <a:r>
              <a:rPr lang="zh-CN" altLang="en-US" sz="2800" dirty="0">
                <a:latin typeface="Times New Roman" panose="02020603050405020304" charset="0"/>
                <a:ea typeface="宋体" panose="02010600030101010101" pitchFamily="2" charset="-122"/>
                <a:cs typeface="Times New Roman" panose="02020603050405020304" charset="0"/>
              </a:rPr>
              <a:t>化学破碎法</a:t>
            </a:r>
          </a:p>
          <a:p>
            <a:r>
              <a:rPr lang="en-US" altLang="zh-CN" sz="2800" dirty="0">
                <a:latin typeface="Times New Roman" panose="02020603050405020304" charset="0"/>
                <a:ea typeface="宋体" panose="02010600030101010101" pitchFamily="2" charset="-122"/>
                <a:cs typeface="Times New Roman" panose="02020603050405020304" charset="0"/>
              </a:rPr>
              <a:t>4.</a:t>
            </a:r>
            <a:r>
              <a:rPr lang="zh-CN" altLang="en-US" sz="2800" dirty="0">
                <a:latin typeface="Times New Roman" panose="02020603050405020304" charset="0"/>
                <a:ea typeface="宋体" panose="02010600030101010101" pitchFamily="2" charset="-122"/>
                <a:cs typeface="Times New Roman" panose="02020603050405020304" charset="0"/>
              </a:rPr>
              <a:t>酶溶破碎法</a:t>
            </a:r>
          </a:p>
        </p:txBody>
      </p:sp>
      <p:pic>
        <p:nvPicPr>
          <p:cNvPr id="4" name="图片 3" descr="u=1046221878,2266755768&amp;fm=26&amp;gp=0"/>
          <p:cNvPicPr>
            <a:picLocks noChangeAspect="1"/>
          </p:cNvPicPr>
          <p:nvPr/>
        </p:nvPicPr>
        <p:blipFill>
          <a:blip r:embed="rId3">
            <a:lum contrast="6000"/>
          </a:blip>
          <a:stretch>
            <a:fillRect/>
          </a:stretch>
        </p:blipFill>
        <p:spPr>
          <a:xfrm>
            <a:off x="2099310" y="3792220"/>
            <a:ext cx="3425190" cy="2896870"/>
          </a:xfrm>
          <a:prstGeom prst="rect">
            <a:avLst/>
          </a:prstGeom>
        </p:spPr>
      </p:pic>
      <p:pic>
        <p:nvPicPr>
          <p:cNvPr id="5" name="图片 4" descr="6a600c338744ebf8cf162755d9f9d72a6059a771"/>
          <p:cNvPicPr>
            <a:picLocks noChangeAspect="1"/>
          </p:cNvPicPr>
          <p:nvPr/>
        </p:nvPicPr>
        <p:blipFill>
          <a:blip r:embed="rId4">
            <a:lum bright="12000" contrast="-6000"/>
          </a:blip>
          <a:stretch>
            <a:fillRect/>
          </a:stretch>
        </p:blipFill>
        <p:spPr>
          <a:xfrm>
            <a:off x="7840345" y="953135"/>
            <a:ext cx="2967990" cy="2590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3793073" cy="498788"/>
            </a:xfrm>
            <a:prstGeom prst="rect">
              <a:avLst/>
            </a:prstGeom>
            <a:noFill/>
          </p:spPr>
          <p:txBody>
            <a:bodyPr wrap="none" rtlCol="0">
              <a:spAutoFit/>
            </a:bodyPr>
            <a:lstStyle/>
            <a:p>
              <a:pPr algn="l" defTabSz="1218565"/>
              <a:r>
                <a:rPr lang="en-US" altLang="zh-CN"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1.3</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细胞破碎技术的方法</a:t>
              </a:r>
              <a:endParaRPr lang="zh-CN" altLang="en-US" sz="37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1296948" y="1110709"/>
            <a:ext cx="8109126" cy="5632311"/>
          </a:xfrm>
          <a:prstGeom prst="rect">
            <a:avLst/>
          </a:prstGeom>
          <a:noFill/>
        </p:spPr>
        <p:txBody>
          <a:bodyPr wrap="square" rtlCol="0">
            <a:spAutoFit/>
          </a:bodyPr>
          <a:lstStyle/>
          <a:p>
            <a:pPr algn="l"/>
            <a:r>
              <a:rPr lang="zh-CN" altLang="en-US" sz="2400" dirty="0">
                <a:latin typeface="Times New Roman" panose="02020603050405020304" charset="0"/>
                <a:ea typeface="宋体" panose="02010600030101010101" pitchFamily="2" charset="-122"/>
                <a:cs typeface="Times New Roman" panose="02020603050405020304" charset="0"/>
              </a:rPr>
              <a:t>机械法：</a:t>
            </a:r>
          </a:p>
          <a:p>
            <a:pPr marL="457200" indent="-457200">
              <a:buFont typeface="Wingdings" panose="05000000000000000000" pitchFamily="2" charset="2"/>
              <a:buChar char="l"/>
            </a:pPr>
            <a:r>
              <a:rPr lang="en-US" altLang="zh-CN" sz="2400" dirty="0" err="1">
                <a:latin typeface="Times New Roman" panose="02020603050405020304" charset="0"/>
                <a:ea typeface="宋体" panose="02010600030101010101" pitchFamily="2" charset="-122"/>
                <a:cs typeface="Times New Roman" panose="02020603050405020304" charset="0"/>
              </a:rPr>
              <a:t>高压匀浆破碎法</a:t>
            </a:r>
            <a:r>
              <a:rPr lang="zh-CN" altLang="en-US" sz="2400" dirty="0">
                <a:latin typeface="Times New Roman" panose="02020603050405020304" charset="0"/>
                <a:ea typeface="宋体" panose="02010600030101010101" pitchFamily="2" charset="-122"/>
                <a:cs typeface="Times New Roman" panose="02020603050405020304" charset="0"/>
              </a:rPr>
              <a:t>：该方法多用于</a:t>
            </a:r>
            <a:r>
              <a:rPr lang="zh-CN" altLang="en-US" sz="2400" dirty="0">
                <a:latin typeface="Times New Roman" panose="02020603050405020304" charset="0"/>
                <a:cs typeface="Times New Roman" panose="02020603050405020304" charset="0"/>
              </a:rPr>
              <a:t>工业上大规模的细胞破碎。高压泵压出细胞悬液，经碰撞环后喷出，使细胞尽力高剪切力而形变破碎。细胞以</a:t>
            </a:r>
            <a:r>
              <a:rPr lang="zh-CN" altLang="en-US" sz="2400" dirty="0">
                <a:latin typeface="Times New Roman" panose="02020603050405020304" charset="0"/>
                <a:ea typeface="宋体" panose="02010600030101010101" pitchFamily="2" charset="-122"/>
                <a:cs typeface="Times New Roman" panose="02020603050405020304" charset="0"/>
              </a:rPr>
              <a:t>高压匀浆破碎螺旋藻细胞释放藻蛋白为例，其在匀浆压力</a:t>
            </a:r>
            <a:r>
              <a:rPr lang="en-US" altLang="zh-CN" sz="2400" dirty="0">
                <a:latin typeface="Times New Roman" panose="02020603050405020304" charset="0"/>
                <a:ea typeface="宋体" panose="02010600030101010101" pitchFamily="2" charset="-122"/>
                <a:cs typeface="Times New Roman" panose="02020603050405020304" charset="0"/>
              </a:rPr>
              <a:t>80MPa</a:t>
            </a:r>
            <a:r>
              <a:rPr lang="zh-CN" altLang="en-US" sz="2400" dirty="0">
                <a:latin typeface="Times New Roman" panose="02020603050405020304" charset="0"/>
                <a:ea typeface="宋体" panose="02010600030101010101" pitchFamily="2" charset="-122"/>
                <a:cs typeface="Times New Roman" panose="02020603050405020304" charset="0"/>
              </a:rPr>
              <a:t>、循环操作三次、进料密度较高、磷酸缓冲液悬浮体系的条件下得到了较好的结果。</a:t>
            </a:r>
            <a:endParaRPr lang="en-US" altLang="zh-CN" sz="2400" dirty="0">
              <a:latin typeface="Times New Roman" panose="02020603050405020304" charset="0"/>
              <a:ea typeface="宋体" panose="02010600030101010101" pitchFamily="2" charset="-122"/>
              <a:cs typeface="Times New Roman" panose="02020603050405020304" charset="0"/>
            </a:endParaRPr>
          </a:p>
          <a:p>
            <a:pPr marL="457200" indent="-457200">
              <a:buFont typeface="Wingdings" panose="05000000000000000000" pitchFamily="2" charset="2"/>
              <a:buChar char="l"/>
            </a:pPr>
            <a:r>
              <a:rPr lang="zh-CN" altLang="en-US" sz="2400" dirty="0">
                <a:latin typeface="Times New Roman" panose="02020603050405020304" charset="0"/>
                <a:ea typeface="宋体" panose="02010600030101010101" pitchFamily="2" charset="-122"/>
                <a:cs typeface="Times New Roman" panose="02020603050405020304" charset="0"/>
              </a:rPr>
              <a:t>细胞破碎的结果除了受压力、循环操作次数和温度等因素影响外，还受细胞种类的影响。一般来说，酵母细胞比细菌细胞难破碎，处于静止期的细胞比处于快速生长期的细胞难破碎，在复合培养基中培养的细胞比在简单培养基中培养的细胞难破碎。团状或丝状真菌容易造成匀浆器的阻塞，一些革兰阳性菌较小，不适合用高压匀浆器破碎。另外，有些亚细胞器，如细菌包涵体，其质地较硬，易损坏匀浆阀，所以也不适合用该方法处理。</a:t>
            </a:r>
            <a:endParaRPr lang="en-US" altLang="zh-CN" sz="2400" dirty="0">
              <a:latin typeface="Times New Roman" panose="02020603050405020304" charset="0"/>
              <a:ea typeface="宋体" panose="02010600030101010101" pitchFamily="2" charset="-122"/>
              <a:cs typeface="Times New Roman" panose="02020603050405020304" charset="0"/>
            </a:endParaRPr>
          </a:p>
        </p:txBody>
      </p:sp>
      <p:pic>
        <p:nvPicPr>
          <p:cNvPr id="7" name="图片 6">
            <a:extLst>
              <a:ext uri="{FF2B5EF4-FFF2-40B4-BE49-F238E27FC236}">
                <a16:creationId xmlns:a16="http://schemas.microsoft.com/office/drawing/2014/main" id="{A13E32FD-3E39-484C-9122-7DF31BD1D44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57820" y="1529769"/>
            <a:ext cx="2399771" cy="3429000"/>
          </a:xfrm>
          <a:prstGeom prst="rect">
            <a:avLst/>
          </a:prstGeom>
          <a:effectLst>
            <a:glow>
              <a:schemeClr val="accent1"/>
            </a:glow>
          </a:effectLst>
        </p:spPr>
      </p:pic>
    </p:spTree>
    <p:extLst>
      <p:ext uri="{BB962C8B-B14F-4D97-AF65-F5344CB8AC3E}">
        <p14:creationId xmlns:p14="http://schemas.microsoft.com/office/powerpoint/2010/main" val="4137681638"/>
      </p:ext>
    </p:extLst>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3793073" cy="498788"/>
            </a:xfrm>
            <a:prstGeom prst="rect">
              <a:avLst/>
            </a:prstGeom>
            <a:noFill/>
          </p:spPr>
          <p:txBody>
            <a:bodyPr wrap="none" rtlCol="0">
              <a:spAutoFit/>
            </a:bodyPr>
            <a:lstStyle/>
            <a:p>
              <a:pPr algn="l" defTabSz="1218565"/>
              <a:r>
                <a:rPr lang="en-US" altLang="zh-CN"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1.3</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细胞破碎技术的方法</a:t>
              </a:r>
              <a:endParaRPr lang="zh-CN" altLang="en-US" sz="37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1201129" y="1914233"/>
            <a:ext cx="8025998" cy="3416320"/>
          </a:xfrm>
          <a:prstGeom prst="rect">
            <a:avLst/>
          </a:prstGeom>
          <a:noFill/>
        </p:spPr>
        <p:txBody>
          <a:bodyPr wrap="square" rtlCol="0">
            <a:spAutoFit/>
          </a:bodyPr>
          <a:lstStyle/>
          <a:p>
            <a:pPr algn="l"/>
            <a:r>
              <a:rPr lang="zh-CN" altLang="en-US" sz="2400" dirty="0">
                <a:latin typeface="Times New Roman" panose="02020603050405020304" charset="0"/>
                <a:ea typeface="宋体" panose="02010600030101010101" pitchFamily="2" charset="-122"/>
                <a:cs typeface="Times New Roman" panose="02020603050405020304" charset="0"/>
              </a:rPr>
              <a:t>机械法：</a:t>
            </a:r>
          </a:p>
          <a:p>
            <a:pPr marL="457200" indent="-457200">
              <a:buFont typeface="Wingdings" panose="05000000000000000000" pitchFamily="2" charset="2"/>
              <a:buChar char="l"/>
            </a:pPr>
            <a:r>
              <a:rPr lang="zh-CN" altLang="en-US" sz="2400" dirty="0">
                <a:latin typeface="Times New Roman" panose="02020603050405020304" charset="0"/>
                <a:ea typeface="宋体" panose="02010600030101010101" pitchFamily="2" charset="-122"/>
                <a:cs typeface="Times New Roman" panose="02020603050405020304" charset="0"/>
              </a:rPr>
              <a:t>超声波</a:t>
            </a:r>
            <a:r>
              <a:rPr lang="en-US" altLang="zh-CN" sz="2400" dirty="0" err="1">
                <a:latin typeface="Times New Roman" panose="02020603050405020304" charset="0"/>
                <a:ea typeface="宋体" panose="02010600030101010101" pitchFamily="2" charset="-122"/>
                <a:cs typeface="Times New Roman" panose="02020603050405020304" charset="0"/>
              </a:rPr>
              <a:t>破碎法</a:t>
            </a:r>
            <a:r>
              <a:rPr lang="zh-CN" altLang="en-US" sz="2400" dirty="0">
                <a:latin typeface="Times New Roman" panose="02020603050405020304" charset="0"/>
                <a:ea typeface="宋体" panose="02010600030101010101" pitchFamily="2" charset="-122"/>
                <a:cs typeface="Times New Roman" panose="02020603050405020304" charset="0"/>
              </a:rPr>
              <a:t>：该方法多用于</a:t>
            </a:r>
            <a:r>
              <a:rPr lang="zh-CN" altLang="en-US" sz="2400" dirty="0">
                <a:latin typeface="Times New Roman" panose="02020603050405020304" charset="0"/>
                <a:cs typeface="Times New Roman" panose="02020603050405020304" charset="0"/>
              </a:rPr>
              <a:t>实验室中的细胞破碎，处理规模较小。以超声波破碎法提取香草酸脱羧酶为例，在超声波输出功率</a:t>
            </a:r>
            <a:r>
              <a:rPr lang="en-US" altLang="zh-CN" sz="2400" dirty="0">
                <a:latin typeface="Times New Roman" panose="02020603050405020304" charset="0"/>
                <a:cs typeface="Times New Roman" panose="02020603050405020304" charset="0"/>
              </a:rPr>
              <a:t>450 W</a:t>
            </a:r>
            <a:r>
              <a:rPr lang="zh-CN" altLang="en-US" sz="2400" dirty="0">
                <a:latin typeface="Times New Roman" panose="02020603050405020304" charset="0"/>
                <a:cs typeface="Times New Roman" panose="02020603050405020304" charset="0"/>
              </a:rPr>
              <a:t>、处理总时间</a:t>
            </a:r>
            <a:r>
              <a:rPr lang="en-US" altLang="zh-CN" sz="2400" dirty="0">
                <a:latin typeface="Times New Roman" panose="02020603050405020304" charset="0"/>
                <a:cs typeface="Times New Roman" panose="02020603050405020304" charset="0"/>
              </a:rPr>
              <a:t>18 min</a:t>
            </a:r>
            <a:r>
              <a:rPr lang="zh-CN" altLang="en-US" sz="2400" dirty="0">
                <a:latin typeface="Times New Roman" panose="02020603050405020304" charset="0"/>
                <a:cs typeface="Times New Roman" panose="02020603050405020304" charset="0"/>
              </a:rPr>
              <a:t>、菌体质量浓度</a:t>
            </a:r>
            <a:r>
              <a:rPr lang="en-US" altLang="zh-CN" sz="2400" dirty="0">
                <a:latin typeface="Times New Roman" panose="02020603050405020304" charset="0"/>
                <a:cs typeface="Times New Roman" panose="02020603050405020304" charset="0"/>
              </a:rPr>
              <a:t>0.12g/mL</a:t>
            </a:r>
            <a:r>
              <a:rPr lang="zh-CN" altLang="en-US" sz="2400" dirty="0">
                <a:latin typeface="Times New Roman" panose="02020603050405020304" charset="0"/>
                <a:cs typeface="Times New Roman" panose="02020603050405020304" charset="0"/>
              </a:rPr>
              <a:t>的条件下酶比活力达到</a:t>
            </a:r>
            <a:r>
              <a:rPr lang="en-US" altLang="zh-CN" sz="2400" dirty="0">
                <a:latin typeface="Times New Roman" panose="02020603050405020304" charset="0"/>
                <a:cs typeface="Times New Roman" panose="02020603050405020304" charset="0"/>
              </a:rPr>
              <a:t>541.27 U/mL</a:t>
            </a:r>
            <a:r>
              <a:rPr lang="zh-CN" altLang="en-US" sz="2400" dirty="0">
                <a:latin typeface="Times New Roman" panose="02020603050405020304" charset="0"/>
                <a:cs typeface="Times New Roman" panose="02020603050405020304" charset="0"/>
              </a:rPr>
              <a:t>。</a:t>
            </a:r>
            <a:endParaRPr lang="en-US" altLang="zh-CN" sz="2400" dirty="0">
              <a:latin typeface="Times New Roman" panose="02020603050405020304" charset="0"/>
              <a:cs typeface="Times New Roman" panose="02020603050405020304" charset="0"/>
            </a:endParaRPr>
          </a:p>
          <a:p>
            <a:pPr marL="457200" indent="-457200">
              <a:buFont typeface="Wingdings" panose="05000000000000000000" pitchFamily="2" charset="2"/>
              <a:buChar char="l"/>
            </a:pPr>
            <a:r>
              <a:rPr lang="zh-CN" altLang="en-US" sz="2400" dirty="0">
                <a:latin typeface="Times New Roman" panose="02020603050405020304" charset="0"/>
                <a:ea typeface="宋体" panose="02010600030101010101" pitchFamily="2" charset="-122"/>
                <a:cs typeface="Times New Roman" panose="02020603050405020304" charset="0"/>
              </a:rPr>
              <a:t>破碎结果</a:t>
            </a:r>
            <a:r>
              <a:rPr lang="zh-CN" altLang="en-US" sz="2400" dirty="0">
                <a:latin typeface="Times New Roman" panose="02020603050405020304" charset="0"/>
                <a:cs typeface="Times New Roman" panose="02020603050405020304" charset="0"/>
              </a:rPr>
              <a:t>除了受输出功率、细胞浓度、处理时间及次数等影响外，同样也受细胞种类影响。一般来说，杆菌比球菌容易破碎，革兰氏阴性菌比革兰氏阳性菌细胞容易破碎，酵母菌的破碎效果较差。</a:t>
            </a:r>
            <a:endParaRPr lang="en-US" altLang="zh-CN" sz="2800" dirty="0">
              <a:latin typeface="Times New Roman" panose="02020603050405020304" charset="0"/>
              <a:ea typeface="宋体" panose="02010600030101010101" pitchFamily="2" charset="-122"/>
              <a:cs typeface="Times New Roman" panose="02020603050405020304" charset="0"/>
            </a:endParaRPr>
          </a:p>
        </p:txBody>
      </p:sp>
      <p:pic>
        <p:nvPicPr>
          <p:cNvPr id="4" name="图片 3">
            <a:extLst>
              <a:ext uri="{FF2B5EF4-FFF2-40B4-BE49-F238E27FC236}">
                <a16:creationId xmlns:a16="http://schemas.microsoft.com/office/drawing/2014/main" id="{5DDA9C50-41E8-4119-89CE-4673EEDC2F0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85496" y="1276327"/>
            <a:ext cx="2472095" cy="3562090"/>
          </a:xfrm>
          <a:prstGeom prst="rect">
            <a:avLst/>
          </a:prstGeom>
        </p:spPr>
      </p:pic>
    </p:spTree>
    <p:extLst>
      <p:ext uri="{BB962C8B-B14F-4D97-AF65-F5344CB8AC3E}">
        <p14:creationId xmlns:p14="http://schemas.microsoft.com/office/powerpoint/2010/main" val="601167172"/>
      </p:ext>
    </p:extLst>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5244" y="0"/>
            <a:ext cx="12041581" cy="1624785"/>
            <a:chOff x="2523" y="0"/>
            <a:chExt cx="9033973" cy="1218965"/>
          </a:xfrm>
        </p:grpSpPr>
        <p:pic>
          <p:nvPicPr>
            <p:cNvPr id="34" name="图片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23" y="0"/>
              <a:ext cx="969077" cy="1218965"/>
            </a:xfrm>
            <a:prstGeom prst="rect">
              <a:avLst/>
            </a:prstGeom>
          </p:spPr>
        </p:pic>
        <p:sp>
          <p:nvSpPr>
            <p:cNvPr id="35" name="文本框 34"/>
            <p:cNvSpPr txBox="1"/>
            <p:nvPr/>
          </p:nvSpPr>
          <p:spPr>
            <a:xfrm>
              <a:off x="1083259" y="86262"/>
              <a:ext cx="3793073" cy="498788"/>
            </a:xfrm>
            <a:prstGeom prst="rect">
              <a:avLst/>
            </a:prstGeom>
            <a:noFill/>
          </p:spPr>
          <p:txBody>
            <a:bodyPr wrap="none" rtlCol="0">
              <a:spAutoFit/>
            </a:bodyPr>
            <a:lstStyle/>
            <a:p>
              <a:pPr algn="l" defTabSz="1218565"/>
              <a:r>
                <a:rPr lang="en-US" altLang="zh-CN"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1.3</a:t>
              </a:r>
              <a:r>
                <a:rPr lang="zh-CN" altLang="en-US" sz="3725" b="1" dirty="0">
                  <a:solidFill>
                    <a:srgbClr val="769297"/>
                  </a:solidFill>
                  <a:latin typeface="Times New Roman" panose="02020603050405020304" charset="0"/>
                  <a:ea typeface="宋体" panose="02010600030101010101" pitchFamily="2" charset="-122"/>
                  <a:cs typeface="Times New Roman" panose="02020603050405020304" charset="0"/>
                  <a:sym typeface="+mn-ea"/>
                </a:rPr>
                <a:t>细胞破碎技术的方法</a:t>
              </a:r>
              <a:endParaRPr lang="zh-CN" altLang="en-US" sz="3730" b="1" dirty="0">
                <a:solidFill>
                  <a:srgbClr val="769297"/>
                </a:solidFill>
                <a:latin typeface="Times New Roman" panose="02020603050405020304" charset="0"/>
                <a:ea typeface="宋体" panose="02010600030101010101" pitchFamily="2" charset="-122"/>
                <a:cs typeface="Times New Roman" panose="02020603050405020304" charset="0"/>
              </a:endParaRPr>
            </a:p>
          </p:txBody>
        </p:sp>
        <p:cxnSp>
          <p:nvCxnSpPr>
            <p:cNvPr id="36" name="直接连接符 35"/>
            <p:cNvCxnSpPr/>
            <p:nvPr/>
          </p:nvCxnSpPr>
          <p:spPr>
            <a:xfrm>
              <a:off x="1138097" y="609482"/>
              <a:ext cx="7898399" cy="0"/>
            </a:xfrm>
            <a:prstGeom prst="line">
              <a:avLst/>
            </a:prstGeom>
            <a:ln>
              <a:solidFill>
                <a:srgbClr val="769297"/>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1201129" y="1914233"/>
            <a:ext cx="7490289" cy="3046988"/>
          </a:xfrm>
          <a:prstGeom prst="rect">
            <a:avLst/>
          </a:prstGeom>
          <a:noFill/>
        </p:spPr>
        <p:txBody>
          <a:bodyPr wrap="square" rtlCol="0">
            <a:spAutoFit/>
          </a:bodyPr>
          <a:lstStyle/>
          <a:p>
            <a:pPr algn="l"/>
            <a:r>
              <a:rPr lang="zh-CN" altLang="en-US" sz="2400" dirty="0">
                <a:latin typeface="Times New Roman" panose="02020603050405020304" charset="0"/>
                <a:ea typeface="宋体" panose="02010600030101010101" pitchFamily="2" charset="-122"/>
                <a:cs typeface="Times New Roman" panose="02020603050405020304" charset="0"/>
              </a:rPr>
              <a:t>机械法：</a:t>
            </a:r>
          </a:p>
          <a:p>
            <a:pPr marL="457200" indent="-457200">
              <a:buFont typeface="Wingdings" panose="05000000000000000000" pitchFamily="2" charset="2"/>
              <a:buChar char="l"/>
            </a:pPr>
            <a:r>
              <a:rPr lang="en-US" altLang="zh-CN" sz="2400" dirty="0" err="1">
                <a:latin typeface="Times New Roman" panose="02020603050405020304" charset="0"/>
                <a:ea typeface="宋体" panose="02010600030101010101" pitchFamily="2" charset="-122"/>
                <a:cs typeface="Times New Roman" panose="02020603050405020304" charset="0"/>
              </a:rPr>
              <a:t>高速搅拌珠研磨破碎</a:t>
            </a:r>
            <a:r>
              <a:rPr lang="zh-CN" altLang="en-US" sz="2400" dirty="0">
                <a:latin typeface="Times New Roman" panose="02020603050405020304" charset="0"/>
                <a:ea typeface="宋体" panose="02010600030101010101" pitchFamily="2" charset="-122"/>
                <a:cs typeface="Times New Roman" panose="02020603050405020304" charset="0"/>
              </a:rPr>
              <a:t>法：细胞与极细的研磨剂混合后，通过细胞与珠子间的剪切碰撞而破碎细胞。以破碎为拟球藻细胞为例，搅拌切线速度</a:t>
            </a:r>
            <a:r>
              <a:rPr lang="en-US" altLang="zh-CN" sz="2400" dirty="0">
                <a:latin typeface="Times New Roman" panose="02020603050405020304" charset="0"/>
                <a:ea typeface="宋体" panose="02010600030101010101" pitchFamily="2" charset="-122"/>
                <a:cs typeface="Times New Roman" panose="02020603050405020304" charset="0"/>
              </a:rPr>
              <a:t>2.3 m/s</a:t>
            </a:r>
            <a:r>
              <a:rPr lang="zh-CN" altLang="en-US" sz="2400" dirty="0">
                <a:latin typeface="Times New Roman" panose="02020603050405020304" charset="0"/>
                <a:ea typeface="宋体" panose="02010600030101010101" pitchFamily="2" charset="-122"/>
                <a:cs typeface="Times New Roman" panose="02020603050405020304" charset="0"/>
              </a:rPr>
              <a:t>、藻细胞浓度</a:t>
            </a:r>
            <a:r>
              <a:rPr lang="en-US" altLang="zh-CN" sz="2400" dirty="0">
                <a:latin typeface="Times New Roman" panose="02020603050405020304" charset="0"/>
                <a:ea typeface="宋体" panose="02010600030101010101" pitchFamily="2" charset="-122"/>
                <a:cs typeface="Times New Roman" panose="02020603050405020304" charset="0"/>
              </a:rPr>
              <a:t>15%</a:t>
            </a:r>
            <a:r>
              <a:rPr lang="zh-CN" altLang="en-US" sz="2400" dirty="0">
                <a:latin typeface="Times New Roman" panose="02020603050405020304" charset="0"/>
                <a:ea typeface="宋体" panose="02010600030101010101" pitchFamily="2" charset="-122"/>
                <a:cs typeface="Times New Roman" panose="02020603050405020304" charset="0"/>
              </a:rPr>
              <a:t>、破碎时间</a:t>
            </a:r>
            <a:r>
              <a:rPr lang="en-US" altLang="zh-CN" sz="2400" dirty="0">
                <a:latin typeface="Times New Roman" panose="02020603050405020304" charset="0"/>
                <a:ea typeface="宋体" panose="02010600030101010101" pitchFamily="2" charset="-122"/>
                <a:cs typeface="Times New Roman" panose="02020603050405020304" charset="0"/>
              </a:rPr>
              <a:t>40 min</a:t>
            </a:r>
            <a:r>
              <a:rPr lang="zh-CN" altLang="en-US" sz="2400" dirty="0">
                <a:latin typeface="Times New Roman" panose="02020603050405020304" charset="0"/>
                <a:ea typeface="宋体" panose="02010600030101010101" pitchFamily="2" charset="-122"/>
                <a:cs typeface="Times New Roman" panose="02020603050405020304" charset="0"/>
              </a:rPr>
              <a:t>，细胞的破碎率可达到</a:t>
            </a:r>
            <a:r>
              <a:rPr lang="en-US" altLang="zh-CN" sz="2400" dirty="0">
                <a:latin typeface="Times New Roman" panose="02020603050405020304" charset="0"/>
                <a:ea typeface="宋体" panose="02010600030101010101" pitchFamily="2" charset="-122"/>
                <a:cs typeface="Times New Roman" panose="02020603050405020304" charset="0"/>
              </a:rPr>
              <a:t>98%</a:t>
            </a:r>
            <a:r>
              <a:rPr lang="zh-CN" altLang="en-US" sz="2400" dirty="0">
                <a:latin typeface="Times New Roman" panose="02020603050405020304" charset="0"/>
                <a:ea typeface="宋体" panose="02010600030101010101" pitchFamily="2" charset="-122"/>
                <a:cs typeface="Times New Roman" panose="02020603050405020304" charset="0"/>
              </a:rPr>
              <a:t>以上。</a:t>
            </a:r>
            <a:endParaRPr lang="en-US" altLang="zh-CN" sz="2400" dirty="0">
              <a:latin typeface="Times New Roman" panose="02020603050405020304" charset="0"/>
              <a:ea typeface="宋体" panose="02010600030101010101" pitchFamily="2" charset="-122"/>
              <a:cs typeface="Times New Roman" panose="02020603050405020304" charset="0"/>
            </a:endParaRPr>
          </a:p>
          <a:p>
            <a:pPr marL="457200" indent="-457200">
              <a:buFont typeface="Wingdings" panose="05000000000000000000" pitchFamily="2" charset="2"/>
              <a:buChar char="l"/>
            </a:pPr>
            <a:r>
              <a:rPr lang="zh-CN" altLang="en-US" sz="2400" dirty="0">
                <a:latin typeface="Times New Roman" panose="02020603050405020304" charset="0"/>
                <a:ea typeface="宋体" panose="02010600030101010101" pitchFamily="2" charset="-122"/>
                <a:cs typeface="Times New Roman" panose="02020603050405020304" charset="0"/>
              </a:rPr>
              <a:t>破碎效果受转速、进料速度、珠子的直径和用量、细胞浓度、冷却温度等参数的影响。</a:t>
            </a:r>
            <a:endParaRPr lang="en-US" altLang="zh-CN" sz="2800" dirty="0">
              <a:latin typeface="Times New Roman" panose="02020603050405020304" charset="0"/>
              <a:ea typeface="宋体" panose="02010600030101010101" pitchFamily="2" charset="-122"/>
              <a:cs typeface="Times New Roman" panose="02020603050405020304" charset="0"/>
            </a:endParaRPr>
          </a:p>
        </p:txBody>
      </p:sp>
      <p:pic>
        <p:nvPicPr>
          <p:cNvPr id="5" name="图片 4">
            <a:extLst>
              <a:ext uri="{FF2B5EF4-FFF2-40B4-BE49-F238E27FC236}">
                <a16:creationId xmlns:a16="http://schemas.microsoft.com/office/drawing/2014/main" id="{6733E47D-1C8C-44E6-B4C2-59EC256A10C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76144" y="1312599"/>
            <a:ext cx="2207491" cy="3135696"/>
          </a:xfrm>
          <a:prstGeom prst="rect">
            <a:avLst/>
          </a:prstGeom>
        </p:spPr>
      </p:pic>
    </p:spTree>
    <p:extLst>
      <p:ext uri="{BB962C8B-B14F-4D97-AF65-F5344CB8AC3E}">
        <p14:creationId xmlns:p14="http://schemas.microsoft.com/office/powerpoint/2010/main" val="1458442859"/>
      </p:ext>
    </p:extLst>
  </p:cSld>
  <p:clrMapOvr>
    <a:masterClrMapping/>
  </p:clrMapOvr>
  <mc:AlternateContent xmlns:mc="http://schemas.openxmlformats.org/markup-compatibility/2006" xmlns:p14="http://schemas.microsoft.com/office/powerpoint/2010/main">
    <mc:Choice Requires="p14">
      <p:transition spd="slow" p14:dur="1300" advTm="0">
        <p14:pan dir="u"/>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PA" val="v3.0.0"/>
</p:tagLst>
</file>

<file path=ppt/tags/tag2.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585">
      <a:dk1>
        <a:sysClr val="windowText" lastClr="000000"/>
      </a:dk1>
      <a:lt1>
        <a:sysClr val="window" lastClr="FFFFFF"/>
      </a:lt1>
      <a:dk2>
        <a:srgbClr val="1F497D"/>
      </a:dk2>
      <a:lt2>
        <a:srgbClr val="EEECE1"/>
      </a:lt2>
      <a:accent1>
        <a:srgbClr val="FFCDE0"/>
      </a:accent1>
      <a:accent2>
        <a:srgbClr val="CCB993"/>
      </a:accent2>
      <a:accent3>
        <a:srgbClr val="FFCDE0"/>
      </a:accent3>
      <a:accent4>
        <a:srgbClr val="CCB993"/>
      </a:accent4>
      <a:accent5>
        <a:srgbClr val="FFCDE0"/>
      </a:accent5>
      <a:accent6>
        <a:srgbClr val="CCB993"/>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TotalTime>
  <Words>2126</Words>
  <Application>Microsoft Office PowerPoint</Application>
  <PresentationFormat>宽屏</PresentationFormat>
  <Paragraphs>101</Paragraphs>
  <Slides>18</Slides>
  <Notes>1</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18</vt:i4>
      </vt:variant>
    </vt:vector>
  </HeadingPairs>
  <TitlesOfParts>
    <vt:vector size="29" baseType="lpstr">
      <vt:lpstr>等线</vt:lpstr>
      <vt:lpstr>等线 Light</vt:lpstr>
      <vt:lpstr>宋体</vt:lpstr>
      <vt:lpstr>微软雅黑</vt:lpstr>
      <vt:lpstr>幼圆</vt:lpstr>
      <vt:lpstr>Arial</vt:lpstr>
      <vt:lpstr>Calibri</vt:lpstr>
      <vt:lpstr>Times New Roman</vt:lpstr>
      <vt:lpstr>Wingdings</vt:lpstr>
      <vt:lpstr>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韩抒恒</dc:creator>
  <cp:lastModifiedBy>ye hath</cp:lastModifiedBy>
  <cp:revision>38</cp:revision>
  <dcterms:created xsi:type="dcterms:W3CDTF">2021-05-04T12:07:00Z</dcterms:created>
  <dcterms:modified xsi:type="dcterms:W3CDTF">2021-05-13T02:35:03Z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FA1583D468E24A2782EF8141D359B40A</vt:lpwstr>
  </property>
  <property fmtid="{D5CDD505-2E9C-101B-9397-08002B2CF9AE}" pid="3" name="KSOProductBuildVer">
    <vt:lpwstr>2052-11.1.0.10463</vt:lpwstr>
  </property>
</Properties>
</file>

<file path=docProps/thumbnail.jpeg>
</file>